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32"/>
  </p:notesMasterIdLst>
  <p:handoutMasterIdLst>
    <p:handoutMasterId r:id="rId33"/>
  </p:handoutMasterIdLst>
  <p:sldIdLst>
    <p:sldId id="257" r:id="rId2"/>
    <p:sldId id="330" r:id="rId3"/>
    <p:sldId id="317" r:id="rId4"/>
    <p:sldId id="331" r:id="rId5"/>
    <p:sldId id="332" r:id="rId6"/>
    <p:sldId id="260" r:id="rId7"/>
    <p:sldId id="264" r:id="rId8"/>
    <p:sldId id="318" r:id="rId9"/>
    <p:sldId id="333" r:id="rId10"/>
    <p:sldId id="265" r:id="rId11"/>
    <p:sldId id="272" r:id="rId12"/>
    <p:sldId id="285" r:id="rId13"/>
    <p:sldId id="334" r:id="rId14"/>
    <p:sldId id="335" r:id="rId15"/>
    <p:sldId id="336" r:id="rId16"/>
    <p:sldId id="337" r:id="rId17"/>
    <p:sldId id="338" r:id="rId18"/>
    <p:sldId id="293" r:id="rId19"/>
    <p:sldId id="294" r:id="rId20"/>
    <p:sldId id="339" r:id="rId21"/>
    <p:sldId id="340" r:id="rId22"/>
    <p:sldId id="341" r:id="rId23"/>
    <p:sldId id="342" r:id="rId24"/>
    <p:sldId id="296" r:id="rId25"/>
    <p:sldId id="307" r:id="rId26"/>
    <p:sldId id="309" r:id="rId27"/>
    <p:sldId id="311" r:id="rId28"/>
    <p:sldId id="343" r:id="rId29"/>
    <p:sldId id="314" r:id="rId30"/>
    <p:sldId id="344" r:id="rId31"/>
  </p:sldIdLst>
  <p:sldSz cx="12188825" cy="6858000"/>
  <p:notesSz cx="7010400" cy="1112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6666FF"/>
    <a:srgbClr val="0000FF"/>
    <a:srgbClr val="FFFF00"/>
    <a:srgbClr val="0C0C0C"/>
    <a:srgbClr val="FFFF66"/>
    <a:srgbClr val="CC3300"/>
    <a:srgbClr val="CC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>
        <p:scale>
          <a:sx n="66" d="100"/>
          <a:sy n="66" d="100"/>
        </p:scale>
        <p:origin x="-786" y="-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91684407438214E-3"/>
                  <c:y val="-4.8733620241025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_-* #,##0_-;\-* #,##0_-;_-* "-"_-;_-@_-</c:formatCode>
                <c:ptCount val="2"/>
                <c:pt idx="0">
                  <c:v>59321177000</c:v>
                </c:pt>
                <c:pt idx="1">
                  <c:v>94223777000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7.7420410077892632E-2"/>
                  <c:y val="-5.012602766359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8844332611691E-2"/>
                  <c:y val="-4.409232307521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_-* #,##0_-;\-* #,##0_-;_-* "-"_-;_-@_-</c:formatCode>
                <c:ptCount val="2"/>
                <c:pt idx="0">
                  <c:v>4261816086</c:v>
                </c:pt>
                <c:pt idx="1">
                  <c:v>902587727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112384"/>
        <c:axId val="180114176"/>
        <c:axId val="0"/>
      </c:bar3DChart>
      <c:catAx>
        <c:axId val="18011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180114176"/>
        <c:crosses val="autoZero"/>
        <c:auto val="1"/>
        <c:lblAlgn val="ctr"/>
        <c:lblOffset val="100"/>
        <c:noMultiLvlLbl val="0"/>
      </c:catAx>
      <c:valAx>
        <c:axId val="180114176"/>
        <c:scaling>
          <c:orientation val="minMax"/>
        </c:scaling>
        <c:delete val="1"/>
        <c:axPos val="l"/>
        <c:numFmt formatCode="_-* #,##0_-;\-* #,##0_-;_-* &quot;-&quot;_-;_-@_-" sourceLinked="1"/>
        <c:majorTickMark val="none"/>
        <c:minorTickMark val="none"/>
        <c:tickLblPos val="nextTo"/>
        <c:crossAx val="180112384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111207340598522E-2"/>
          <c:y val="2.7573868657196052E-2"/>
          <c:w val="0.94087620314914544"/>
          <c:h val="0.904510725682245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4"/>
            <c:invertIfNegative val="0"/>
            <c:bubble3D val="0"/>
            <c:spPr>
              <a:solidFill>
                <a:srgbClr val="CCFF33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5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8"/>
            <c:invertIfNegative val="0"/>
            <c:bubble3D val="0"/>
            <c:spPr>
              <a:solidFill>
                <a:srgbClr val="FFFF66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9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0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"/>
                  <c:y val="-1.113464925306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948563619287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2269298506137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743178102349518E-17"/>
                  <c:y val="-8.3509869398016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7836623132672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8.3509869398016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3486356204698987E-17"/>
                  <c:y val="-2.226929850613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368533546777548E-2"/>
                  <c:y val="-1.6148090835065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0083930068376301E-3"/>
                  <c:y val="-2.7836623132672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0041965034188138E-3"/>
                  <c:y val="-8.3509869398016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2.2269298506137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8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_-* #,##0_-;\-* #,##0_-;_-* "-"_-;_-@_-</c:formatCode>
                <c:ptCount val="12"/>
                <c:pt idx="0">
                  <c:v>1785842216</c:v>
                </c:pt>
                <c:pt idx="1">
                  <c:v>2649322706</c:v>
                </c:pt>
                <c:pt idx="2">
                  <c:v>7629830965</c:v>
                </c:pt>
                <c:pt idx="3">
                  <c:v>10410986226</c:v>
                </c:pt>
                <c:pt idx="4">
                  <c:v>12873811285</c:v>
                </c:pt>
                <c:pt idx="5">
                  <c:v>15533237828</c:v>
                </c:pt>
                <c:pt idx="6">
                  <c:v>17854375730</c:v>
                </c:pt>
                <c:pt idx="7">
                  <c:v>22713279892</c:v>
                </c:pt>
                <c:pt idx="8">
                  <c:v>23263709442</c:v>
                </c:pt>
                <c:pt idx="9">
                  <c:v>25773569838</c:v>
                </c:pt>
                <c:pt idx="10">
                  <c:v>28686459935</c:v>
                </c:pt>
                <c:pt idx="11">
                  <c:v>31986529399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90592"/>
        <c:axId val="8200576"/>
        <c:axId val="0"/>
      </c:bar3DChart>
      <c:catAx>
        <c:axId val="819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8200576"/>
        <c:crosses val="autoZero"/>
        <c:auto val="1"/>
        <c:lblAlgn val="ctr"/>
        <c:lblOffset val="100"/>
        <c:noMultiLvlLbl val="0"/>
      </c:catAx>
      <c:valAx>
        <c:axId val="8200576"/>
        <c:scaling>
          <c:orientation val="minMax"/>
        </c:scaling>
        <c:delete val="1"/>
        <c:axPos val="l"/>
        <c:numFmt formatCode="_-* #,##0_-;\-* #,##0_-;_-* &quot;-&quot;_-;_-@_-" sourceLinked="1"/>
        <c:majorTickMark val="none"/>
        <c:minorTickMark val="none"/>
        <c:tickLblPos val="nextTo"/>
        <c:crossAx val="8190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20164915288937E-2"/>
          <c:y val="9.2272263866106319E-2"/>
          <c:w val="0.9755967016942213"/>
          <c:h val="0.709035924113007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"/>
                  <c:y val="-3.942372416136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739266566468696E-3"/>
                  <c:y val="-2.904905990837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714188290749046E-2"/>
                  <c:y val="-3.5273858460171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Pendapatan Pelayanan Kesehatan</c:v>
                </c:pt>
                <c:pt idx="1">
                  <c:v>Pendapatan Pendidikan &amp; Pelatihan</c:v>
                </c:pt>
                <c:pt idx="2">
                  <c:v>Pendapatan lain-lain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38283000000</c:v>
                </c:pt>
                <c:pt idx="1">
                  <c:v>1172000000</c:v>
                </c:pt>
                <c:pt idx="2">
                  <c:v>545000000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Pendapatan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7.431913574941712E-2"/>
                  <c:y val="-2.904905990837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4302303238144749E-2"/>
                  <c:y val="-3.1123992758974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978117735345968"/>
                  <c:y val="-3.340347804492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Pendapatan Pelayanan Kesehatan</c:v>
                </c:pt>
                <c:pt idx="1">
                  <c:v>Pendapatan Pendidikan &amp; Pelatihan</c:v>
                </c:pt>
                <c:pt idx="2">
                  <c:v>Pendapatan lain-lain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3111154703</c:v>
                </c:pt>
                <c:pt idx="1">
                  <c:v>176190000</c:v>
                </c:pt>
                <c:pt idx="2">
                  <c:v>26513072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73376"/>
        <c:axId val="8374912"/>
        <c:axId val="0"/>
      </c:bar3DChart>
      <c:catAx>
        <c:axId val="837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8374912"/>
        <c:crosses val="autoZero"/>
        <c:auto val="1"/>
        <c:lblAlgn val="ctr"/>
        <c:lblOffset val="100"/>
        <c:noMultiLvlLbl val="0"/>
      </c:catAx>
      <c:valAx>
        <c:axId val="83749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37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0.56715</cdr:x>
      <cdr:y>0.67464</cdr:y>
    </cdr:from>
    <cdr:to>
      <cdr:x>0.67526</cdr:x>
      <cdr:y>0.74044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48400" y="3756215"/>
          <a:ext cx="1191072" cy="366356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0,96%</a:t>
          </a:r>
          <a:endParaRPr lang="en-US" sz="2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0.23619</cdr:x>
      <cdr:y>0.53045</cdr:y>
    </cdr:from>
    <cdr:to>
      <cdr:x>0.3172</cdr:x>
      <cdr:y>0.58779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04256" y="3017537"/>
          <a:ext cx="927458" cy="3261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8,13%</a:t>
          </a:r>
          <a:endParaRPr lang="en-US" sz="16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AEC4C1-BF13-4941-963A-7458F94D0400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39834-2A73-42A8-8072-1C0DD21F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574ABE-4C11-49EC-885D-02AF52C2764C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01613" y="833438"/>
            <a:ext cx="7413626" cy="4171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B7C910-61E6-44BF-8C07-86978F9FC0A8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DFBA03-5789-463A-A771-6E5C516384E7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FAA860-91CF-4CFA-A668-4FE96E2AA276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0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93D34-DBAC-4B55-8F48-C25F19E0C38B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1AE6688-66EF-4AE8-87F2-16AABC129A1A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1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1DDEC5-1C90-42C3-A62B-044A98777A10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8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01613" y="833438"/>
            <a:ext cx="7413626" cy="4171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Date Placeholder 5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9E970DAC-88B3-40C4-8E73-6616B29D4461}" type="datetime7">
              <a:rPr lang="en-US" smtClean="0"/>
              <a:pPr/>
              <a:t>Feb-18</a:t>
            </a:fld>
            <a:endParaRPr lang="en-US" smtClean="0"/>
          </a:p>
        </p:txBody>
      </p:sp>
      <p:sp>
        <p:nvSpPr>
          <p:cNvPr id="58373" name="Footer Placeholder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r>
              <a:rPr lang="fi-FI" smtClean="0"/>
              <a:t>" Melayani Lebih Baik"</a:t>
            </a:r>
            <a:endParaRPr lang="en-US" smtClean="0"/>
          </a:p>
        </p:txBody>
      </p:sp>
      <p:sp>
        <p:nvSpPr>
          <p:cNvPr id="58374" name="Header Placeholder 7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r>
              <a:rPr lang="fi-FI" smtClean="0"/>
              <a:t>Rapat Pleno</a:t>
            </a:r>
            <a:endParaRPr lang="en-US" smtClean="0"/>
          </a:p>
        </p:txBody>
      </p:sp>
      <p:sp>
        <p:nvSpPr>
          <p:cNvPr id="58375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E68C9B2A-14D0-4E26-88D1-327438329388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95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65" y="1600214"/>
            <a:ext cx="53834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008" y="1600207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008" y="3941770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453" y="1600214"/>
            <a:ext cx="10969945" cy="4530725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/>
          <a:stretch/>
        </p:blipFill>
        <p:spPr>
          <a:xfrm>
            <a:off x="0" y="1168307"/>
            <a:ext cx="7684486" cy="5261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71321" y="5533081"/>
            <a:ext cx="10360503" cy="431175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95" tIns="47097" rIns="94195" bIns="47097" anchor="ctr">
            <a:normAutofit/>
          </a:bodyPr>
          <a:lstStyle/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343" y="113300"/>
            <a:ext cx="7759024" cy="1153764"/>
          </a:xfrm>
          <a:prstGeom prst="rect">
            <a:avLst/>
          </a:prstGeom>
          <a:noFill/>
        </p:spPr>
        <p:txBody>
          <a:bodyPr wrap="none" lIns="136767" tIns="68383" rIns="136767" bIns="68383">
            <a:spAutoFit/>
          </a:bodyPr>
          <a:lstStyle/>
          <a:p>
            <a:pPr algn="ctr"/>
            <a:r>
              <a:rPr lang="en-US" sz="4200" b="1" dirty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LAPORAN </a:t>
            </a:r>
            <a:r>
              <a:rPr lang="en-US" sz="4200" b="1" dirty="0" smtClean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KINERJA 2018</a:t>
            </a:r>
            <a:endParaRPr lang="en-US" sz="4200" b="1" dirty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7288" y="4873279"/>
            <a:ext cx="6261991" cy="999876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RSJD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b="1" dirty="0" smtClean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. ARIF 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ZAINUDIN</a:t>
            </a: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11042057" y="412181"/>
            <a:ext cx="881419" cy="552851"/>
            <a:chOff x="323850" y="234951"/>
            <a:chExt cx="2228850" cy="1285470"/>
          </a:xfrm>
        </p:grpSpPr>
        <p:sp>
          <p:nvSpPr>
            <p:cNvPr id="28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8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13300"/>
            <a:ext cx="950895" cy="1055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67068" y="2743200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accent1">
                    <a:lumMod val="50000"/>
                  </a:schemeClr>
                </a:solidFill>
                <a:effectLst/>
              </a:rPr>
              <a:t>JANUARI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48784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19562252"/>
              </p:ext>
            </p:extLst>
          </p:nvPr>
        </p:nvGraphicFramePr>
        <p:xfrm>
          <a:off x="893468" y="1196752"/>
          <a:ext cx="11144543" cy="456272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24744"/>
                <a:gridCol w="6019799"/>
              </a:tblGrid>
              <a:tr h="6413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  <a:p>
                      <a:endParaRPr lang="en-US" sz="20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413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62,98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20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Jalan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8.300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20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IGD 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309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CAPAIAN KINERJA PELAYANAN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9495334"/>
              </p:ext>
            </p:extLst>
          </p:nvPr>
        </p:nvGraphicFramePr>
        <p:xfrm>
          <a:off x="0" y="1600200"/>
          <a:ext cx="11848256" cy="492021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04543"/>
                <a:gridCol w="4094051"/>
                <a:gridCol w="3428767"/>
                <a:gridCol w="3420895"/>
              </a:tblGrid>
              <a:tr h="956568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</a:tr>
              <a:tr h="956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JALAN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</a:tr>
              <a:tr h="601415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2.067</a:t>
                      </a:r>
                    </a:p>
                  </a:txBody>
                  <a:tcPr marL="0" marR="0" marT="0" marB="0" anchor="ctr"/>
                </a:tc>
              </a:tr>
              <a:tr h="601415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1.029</a:t>
                      </a:r>
                    </a:p>
                  </a:txBody>
                  <a:tcPr marL="0" marR="0" marT="0" marB="0" anchor="ctr"/>
                </a:tc>
              </a:tr>
              <a:tr h="601415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1.324</a:t>
                      </a:r>
                    </a:p>
                  </a:txBody>
                  <a:tcPr marL="0" marR="0" marT="0" marB="0" anchor="ctr"/>
                </a:tc>
              </a:tr>
              <a:tr h="601415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0" marR="0" marT="0" marB="0" anchor="ctr"/>
                </a:tc>
              </a:tr>
              <a:tr h="601415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93468" y="152400"/>
            <a:ext cx="8304538" cy="794050"/>
            <a:chOff x="893468" y="152400"/>
            <a:chExt cx="8009256" cy="794050"/>
          </a:xfrm>
        </p:grpSpPr>
        <p:sp>
          <p:nvSpPr>
            <p:cNvPr id="7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436964" y="48643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 BERDASARKAN CARA BAYAR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968205"/>
              </p:ext>
            </p:extLst>
          </p:nvPr>
        </p:nvGraphicFramePr>
        <p:xfrm>
          <a:off x="0" y="990600"/>
          <a:ext cx="12071077" cy="578990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38387"/>
                <a:gridCol w="4207702"/>
                <a:gridCol w="3733911"/>
                <a:gridCol w="3291077"/>
              </a:tblGrid>
              <a:tr h="2817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</a:tr>
              <a:tr h="295834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JALAN</a:t>
                      </a:r>
                    </a:p>
                  </a:txBody>
                  <a:tcPr marL="181922" marR="181922" marT="68546" marB="68546" anchor="ctr"/>
                </a:tc>
              </a:tr>
              <a:tr h="2958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758</a:t>
                      </a:r>
                    </a:p>
                  </a:txBody>
                  <a:tcPr marL="0" marR="0" marT="0" marB="0" anchor="ctr"/>
                </a:tc>
              </a:tr>
              <a:tr h="2958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216</a:t>
                      </a:r>
                    </a:p>
                  </a:txBody>
                  <a:tcPr marL="0" marR="0" marT="0" marB="0" anchor="ctr"/>
                </a:tc>
              </a:tr>
              <a:tr h="2958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776</a:t>
                      </a:r>
                    </a:p>
                  </a:txBody>
                  <a:tcPr marL="0" marR="0" marT="0" marB="0" anchor="ctr"/>
                </a:tc>
              </a:tr>
              <a:tr h="2958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883</a:t>
                      </a:r>
                    </a:p>
                  </a:txBody>
                  <a:tcPr marL="0" marR="0" marT="0" marB="0" anchor="ctr"/>
                </a:tc>
              </a:tr>
              <a:tr h="2958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711</a:t>
                      </a:r>
                    </a:p>
                  </a:txBody>
                  <a:tcPr marL="0" marR="0" marT="0" marB="0" anchor="ctr"/>
                </a:tc>
              </a:tr>
              <a:tr h="2958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383</a:t>
                      </a:r>
                    </a:p>
                  </a:txBody>
                  <a:tcPr marL="0" marR="0" marT="0" marB="0" anchor="ctr"/>
                </a:tc>
              </a:tr>
              <a:tr h="2958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0" marR="0" marT="0" marB="0" anchor="ctr"/>
                </a:tc>
              </a:tr>
              <a:tr h="2958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</a:tr>
              <a:tr h="2958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</a:tr>
              <a:tr h="2958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1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157</a:t>
                      </a:r>
                    </a:p>
                  </a:txBody>
                  <a:tcPr marL="0" marR="0" marT="0" marB="0" anchor="ctr"/>
                </a:tc>
              </a:tr>
              <a:tr h="2958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</a:p>
                  </a:txBody>
                  <a:tcPr marL="0" marR="0" marT="0" marB="0" anchor="ctr"/>
                </a:tc>
              </a:tr>
              <a:tr h="2958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94</a:t>
                      </a:r>
                    </a:p>
                  </a:txBody>
                  <a:tcPr marL="0" marR="0" marT="0" marB="0" anchor="ctr"/>
                </a:tc>
              </a:tr>
              <a:tr h="2958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</a:tr>
              <a:tr h="2958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/>
                </a:tc>
              </a:tr>
              <a:tr h="2958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</a:tr>
              <a:tr h="2958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</a:tr>
              <a:tr h="2958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93468" y="111878"/>
            <a:ext cx="8304538" cy="794050"/>
            <a:chOff x="893468" y="152400"/>
            <a:chExt cx="8009256" cy="794050"/>
          </a:xfrm>
        </p:grpSpPr>
        <p:sp>
          <p:nvSpPr>
            <p:cNvPr id="6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436964" y="48643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BERDASARKAN WILAYAH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8992626" cy="5197425"/>
            <a:chOff x="918260" y="-381000"/>
            <a:chExt cx="10108185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81287" y="1233142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000" dirty="0" smtClean="0">
                  <a:latin typeface="Arial Black" pitchFamily="34" charset="0"/>
                </a:rPr>
                <a:t>33</a:t>
              </a:r>
              <a:endParaRPr lang="en-US" sz="1000" dirty="0"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40257" y="2809910"/>
              <a:ext cx="62200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883</a:t>
              </a:r>
              <a:endParaRPr lang="en-US" sz="12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54619" y="4033397"/>
              <a:ext cx="665896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216</a:t>
              </a:r>
              <a:endParaRPr lang="en-US" sz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88091" y="2460178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711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latin typeface="Arial Black" pitchFamily="34" charset="0"/>
                </a:rPr>
                <a:t>33</a:t>
              </a:r>
              <a:endParaRPr lang="en-US" sz="1200" dirty="0"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61051" y="729326"/>
              <a:ext cx="611191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200" dirty="0" smtClean="0">
                  <a:latin typeface="Arial Black" pitchFamily="34" charset="0"/>
                </a:rPr>
                <a:t>758</a:t>
              </a:r>
              <a:endParaRPr lang="en-US" sz="1200" dirty="0"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61518" y="2351602"/>
              <a:ext cx="610255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200" dirty="0" smtClean="0">
                  <a:latin typeface="Arial Black" pitchFamily="34" charset="0"/>
                </a:rPr>
                <a:t>383</a:t>
              </a:r>
              <a:endParaRPr lang="en-US" sz="1200" dirty="0"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latin typeface="Arial Black" pitchFamily="34" charset="0"/>
                </a:rPr>
                <a:t>76</a:t>
              </a:r>
              <a:endParaRPr lang="en-US" sz="1200" dirty="0"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2785" y="4288531"/>
              <a:ext cx="620199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200" dirty="0" smtClean="0">
                  <a:latin typeface="Arial Black" pitchFamily="34" charset="0"/>
                </a:rPr>
                <a:t>776</a:t>
              </a:r>
              <a:endParaRPr lang="en-US" sz="1200" dirty="0"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42630" y="1602443"/>
              <a:ext cx="897686" cy="698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50" dirty="0" smtClean="0"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50" dirty="0" smtClean="0">
                  <a:latin typeface="Arial Black" pitchFamily="34" charset="0"/>
                </a:rPr>
                <a:t>157</a:t>
              </a:r>
              <a:endParaRPr lang="en-US" sz="1050" dirty="0"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117139" y="1032369"/>
            <a:ext cx="7449173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413851" y="228600"/>
            <a:ext cx="4156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JALAN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520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94</a:t>
              </a:r>
              <a:endParaRPr lang="en-US" sz="12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86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23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48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094412" y="960926"/>
              <a:ext cx="1907097" cy="1205168"/>
              <a:chOff x="9947672" y="2617374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47672" y="2898487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190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8992626" cy="5197425"/>
            <a:chOff x="918260" y="-381000"/>
            <a:chExt cx="10108185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49429" y="1233142"/>
              <a:ext cx="599228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200" dirty="0" smtClean="0">
                  <a:latin typeface="Arial Black" pitchFamily="34" charset="0"/>
                </a:rPr>
                <a:t>10</a:t>
              </a:r>
              <a:endParaRPr lang="en-US" sz="1200" dirty="0"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75394" y="2809910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27</a:t>
              </a:r>
              <a:endParaRPr lang="en-US" sz="10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54619" y="4033397"/>
              <a:ext cx="665896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20</a:t>
              </a:r>
              <a:endParaRPr lang="en-US" sz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88091" y="2460178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34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latin typeface="Arial Black" pitchFamily="34" charset="0"/>
                </a:rPr>
                <a:t>2</a:t>
              </a:r>
              <a:endParaRPr lang="en-US" sz="1200" dirty="0"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94385" y="729326"/>
              <a:ext cx="544521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latin typeface="Arial Black" pitchFamily="34" charset="0"/>
                </a:rPr>
                <a:t>25</a:t>
              </a:r>
              <a:endParaRPr lang="en-US" sz="1000" dirty="0"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90781" y="2351602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000" dirty="0" smtClean="0">
                  <a:latin typeface="Arial Black" pitchFamily="34" charset="0"/>
                </a:rPr>
                <a:t>23</a:t>
              </a:r>
              <a:endParaRPr lang="en-US" sz="1000" dirty="0"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latin typeface="Arial Black" pitchFamily="34" charset="0"/>
                </a:rPr>
                <a:t>0</a:t>
              </a:r>
              <a:endParaRPr lang="en-US" sz="1200" dirty="0"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2785" y="4288531"/>
              <a:ext cx="620199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200" dirty="0" smtClean="0">
                  <a:latin typeface="Arial Black" pitchFamily="34" charset="0"/>
                </a:rPr>
                <a:t>29</a:t>
              </a:r>
              <a:endParaRPr lang="en-US" sz="1200" dirty="0"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6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latin typeface="Arial Black" pitchFamily="34" charset="0"/>
                </a:rPr>
                <a:t>35</a:t>
              </a:r>
              <a:endParaRPr lang="en-US" sz="1000" dirty="0"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117139" y="1032369"/>
            <a:ext cx="7449173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02428" y="228600"/>
            <a:ext cx="3778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INAP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451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  <a:endParaRPr lang="en-US" sz="10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094412" y="960926"/>
              <a:ext cx="1907097" cy="1205168"/>
              <a:chOff x="9947672" y="2617374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47672" y="2898487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69412" y="3316494"/>
            <a:ext cx="6994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066751"/>
              </p:ext>
            </p:extLst>
          </p:nvPr>
        </p:nvGraphicFramePr>
        <p:xfrm>
          <a:off x="1413892" y="685800"/>
          <a:ext cx="4038600" cy="1905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2874"/>
                <a:gridCol w="2146526"/>
                <a:gridCol w="1219200"/>
              </a:tblGrid>
              <a:tr h="6545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</a:tr>
              <a:tr h="412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200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3.394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1.488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IGD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81966" y="192314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580651"/>
              </p:ext>
            </p:extLst>
          </p:nvPr>
        </p:nvGraphicFramePr>
        <p:xfrm>
          <a:off x="1400966" y="3200400"/>
          <a:ext cx="4038600" cy="35051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5800"/>
                <a:gridCol w="2171700"/>
                <a:gridCol w="1181100"/>
              </a:tblGrid>
              <a:tr h="4443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</a:tr>
              <a:tr h="388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Faeces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413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Sederhana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Kimia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Klinik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1.373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413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1.027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Urine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Analisa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2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Mikrobiologi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5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Imunologi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588868"/>
              </p:ext>
            </p:extLst>
          </p:nvPr>
        </p:nvGraphicFramePr>
        <p:xfrm>
          <a:off x="6065721" y="728373"/>
          <a:ext cx="4191000" cy="597722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4974"/>
                <a:gridCol w="2434309"/>
                <a:gridCol w="1121717"/>
              </a:tblGrid>
              <a:tr h="57065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</a:tr>
              <a:tr h="2995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Cranium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Thorax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Abdomen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BNO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452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Cervical AP/LAT/OBLIQ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91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Thoracolumbal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Lumbalis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78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Lumbosacral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Sacrum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Coccygeus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Superior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95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Inferior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Colon In Loop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IVP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USG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Panoramic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71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</a:rPr>
                        <a:t>Pelvis/ Hip Joint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</a:rPr>
                        <a:t>CT Scan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477166" y="2667000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49166" y="192314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60217"/>
              </p:ext>
            </p:extLst>
          </p:nvPr>
        </p:nvGraphicFramePr>
        <p:xfrm>
          <a:off x="981844" y="665600"/>
          <a:ext cx="4740627" cy="601979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5800"/>
                <a:gridCol w="2474618"/>
                <a:gridCol w="1580209"/>
              </a:tblGrid>
              <a:tr h="3375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3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Sederhana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A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Exercise Therapy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Asesmen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Fisioterapi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Static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Bycicle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Class Exercise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Treadmill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Sederhana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Elektrical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Stimulation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Infrared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Lokal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Tens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Pijat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Bayi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Sederhana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C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Mwd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Cryotherapy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Swd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Ultrasound Therapy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Parafin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Bath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Kecil A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Infra Red General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Kecil 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Exercise Therapy General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Kecil C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Swt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Traksi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L/C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056456" y="132206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FISIOTERAPI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148137"/>
              </p:ext>
            </p:extLst>
          </p:nvPr>
        </p:nvGraphicFramePr>
        <p:xfrm>
          <a:off x="6239644" y="665606"/>
          <a:ext cx="4114800" cy="43887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96364"/>
                <a:gridCol w="2314475"/>
                <a:gridCol w="100396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</a:tr>
              <a:tr h="318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Psikometri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Kiriman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Dokter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SK.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Sehat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Jiwa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89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SK.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Bebas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SK. Sakit Jiwa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1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Seleksi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Karyawan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Ev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Psikologi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Pribadi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846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Tes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Intelegensi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Tes Bakat Minat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Konsultasi Psi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Psikoedukasi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Psikotes Kep. Dinas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Terapi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Penyuluhan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267085" y="99550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244951" y="3316494"/>
            <a:ext cx="744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2" y="2903933"/>
            <a:ext cx="1879606" cy="187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53852" y="187446"/>
            <a:ext cx="3278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NAPZA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849717"/>
              </p:ext>
            </p:extLst>
          </p:nvPr>
        </p:nvGraphicFramePr>
        <p:xfrm>
          <a:off x="1053852" y="949446"/>
          <a:ext cx="4320481" cy="561348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1146"/>
                <a:gridCol w="2469671"/>
                <a:gridCol w="1029664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</a:tr>
              <a:tr h="43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</a:tr>
              <a:tr h="326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</a:tr>
              <a:tr h="612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Keluarga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1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Rehabilitasi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/ 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Fisioterapi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405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Psikoterapi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Supportif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CBT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460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Brief Intervention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417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Motivasi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Interview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Psikologi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</a:tr>
              <a:tr h="612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Okupasi Terapi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ECT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026803"/>
              </p:ext>
            </p:extLst>
          </p:nvPr>
        </p:nvGraphicFramePr>
        <p:xfrm>
          <a:off x="6999040" y="949446"/>
          <a:ext cx="3733800" cy="422537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3170"/>
                <a:gridCol w="2063463"/>
                <a:gridCol w="1037167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MMSE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GDS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CDT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420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Intensif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High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471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Maksimal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42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Minimal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379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Luka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356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Luka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Infeksi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61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O2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999040" y="187446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PSIKOGERIATRI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2124" y="145143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42453"/>
              </p:ext>
            </p:extLst>
          </p:nvPr>
        </p:nvGraphicFramePr>
        <p:xfrm>
          <a:off x="2133972" y="685800"/>
          <a:ext cx="7621588" cy="55446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11062"/>
                <a:gridCol w="4989605"/>
                <a:gridCol w="1520921"/>
              </a:tblGrid>
              <a:tr h="5685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JENIS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</a:tr>
              <a:tr h="454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</a:rPr>
                        <a:t>Penanganan pasien </a:t>
                      </a: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</a:rPr>
                        <a:t>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477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</a:rPr>
                        <a:t>Penanganan pasien sub</a:t>
                      </a:r>
                      <a:r>
                        <a:rPr lang="sv-SE" sz="1400" u="none" strike="noStrike" baseline="0" dirty="0" smtClean="0">
                          <a:solidFill>
                            <a:schemeClr val="tx2"/>
                          </a:solidFill>
                        </a:rPr>
                        <a:t> akut</a:t>
                      </a:r>
                      <a:endParaRPr lang="sv-SE" sz="14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448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melarikan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43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meninggal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dunia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mati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41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4963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dipindahkan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fisik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akut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35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dirujuk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87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Nosokomial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41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alergi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obat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736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masuk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dengan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PGOT/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/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PMI/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Integrasi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Baresos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448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9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5424" y="152400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GIGI &amp; MULUT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957745"/>
              </p:ext>
            </p:extLst>
          </p:nvPr>
        </p:nvGraphicFramePr>
        <p:xfrm>
          <a:off x="30698" y="762000"/>
          <a:ext cx="4392983" cy="408876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66280"/>
                <a:gridCol w="2408544"/>
                <a:gridCol w="1118159"/>
              </a:tblGrid>
              <a:tr h="5282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</a:tr>
              <a:tr h="359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Gigi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</a:tr>
              <a:tr h="357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Sementara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Pulpa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Periodontal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Abses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Pembersihan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Karang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Gigi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308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Lain-lain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329132"/>
              </p:ext>
            </p:extLst>
          </p:nvPr>
        </p:nvGraphicFramePr>
        <p:xfrm>
          <a:off x="5256212" y="667551"/>
          <a:ext cx="6553200" cy="611424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7495"/>
                <a:gridCol w="4132487"/>
                <a:gridCol w="1423218"/>
              </a:tblGrid>
              <a:tr h="4099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</a:tr>
              <a:tr h="24590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 marL="18958" marR="18958" marT="14273" marB="0" anchor="ctr"/>
                </a:tc>
              </a:tr>
              <a:tr h="191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Psikotes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Psikometri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191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Psikolog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Kompleks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(&gt; 1 jam)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191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Psikolog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Sedang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(½ - 1 jam 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191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Psikolog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Sederhana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( &lt; ½ jam 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2377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TERAPI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WICARA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91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Fungsi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Bahasa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Fungsi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Bicara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Laku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Fungsi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Menelan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191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Dll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3794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TERAPI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OKUPASI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191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Snooslen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Room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Semsory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Integrasi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3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Latihan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aktifitas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kehidupan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sehari-hari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Proper Body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Mekanik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3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solidFill>
                            <a:schemeClr val="tx2"/>
                          </a:solidFill>
                        </a:rPr>
                        <a:t>Pembuatan Alat Lontar dan Adaptasi Alat</a:t>
                      </a:r>
                      <a:endParaRPr lang="fi-FI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191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Latihan Rileksasi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323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/>
                          </a:solidFill>
                        </a:rPr>
                        <a:t>Analisa &amp; Intervensi, Persepsi, Kognitif, Psikomotor</a:t>
                      </a:r>
                      <a:endParaRPr lang="it-IT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Terapi Modalitas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191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Orthopedagoge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 Biofeedback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223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</a:rPr>
                        <a:t>Neurofeedback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  <a:tr h="223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Dll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408612" y="152400"/>
            <a:ext cx="58674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TUMBUH KEMBANG ANAK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47643" y="189700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 DARURAT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6412" y="221558"/>
            <a:ext cx="444704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ELEKTROMEDIK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938782"/>
              </p:ext>
            </p:extLst>
          </p:nvPr>
        </p:nvGraphicFramePr>
        <p:xfrm>
          <a:off x="1917487" y="980728"/>
          <a:ext cx="4533055" cy="46035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2066"/>
                <a:gridCol w="2745365"/>
                <a:gridCol w="1105624"/>
              </a:tblGrid>
              <a:tr h="6801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</a:tr>
              <a:tr h="3912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Perawatan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Luka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Baru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Perawatan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Luka Lama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81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Hecting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&lt; 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216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Hecting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up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58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Askep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Critical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19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1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hari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rawat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NGT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DC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Penggunaan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Ambulance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Pemakaian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Oksigen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Pemasangan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Infus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 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</a:tr>
            </a:tbl>
          </a:graphicData>
        </a:graphic>
      </p:graphicFrame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972450"/>
              </p:ext>
            </p:extLst>
          </p:nvPr>
        </p:nvGraphicFramePr>
        <p:xfrm>
          <a:off x="7008812" y="990600"/>
          <a:ext cx="4294640" cy="260350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57381"/>
                <a:gridCol w="2533550"/>
                <a:gridCol w="1003709"/>
              </a:tblGrid>
              <a:tr h="6932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</a:tr>
              <a:tr h="286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ECT KONVENSIONAL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26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MECTA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0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EEG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6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STRESS ANALISER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301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TMS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EMG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2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763135"/>
              </p:ext>
            </p:extLst>
          </p:nvPr>
        </p:nvGraphicFramePr>
        <p:xfrm>
          <a:off x="150812" y="685800"/>
          <a:ext cx="6582072" cy="603905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5800"/>
                <a:gridCol w="4404466"/>
                <a:gridCol w="1491806"/>
              </a:tblGrid>
              <a:tr h="4730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</a:tr>
              <a:tr h="2866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PROMOSI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Penyuluhan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media radio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</a:tr>
              <a:tr h="391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Penyuluhan Kesehatan Jiwa ke masyarakat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15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Support Group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</a:tr>
              <a:tr h="3574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Konsultasi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keluarga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pasien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</a:tr>
              <a:tr h="384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Kunjungan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rumah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pasien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916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INTEGRASI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PELAYANAN KESEHATAN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JIWA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</a:tr>
              <a:tr h="2714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KERJASAMA LINTAS SEKTOR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9" marR="18959" marT="14291" marB="0" anchor="ctr"/>
                </a:tc>
              </a:tr>
              <a:tr h="272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Penjaringan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PGOT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Penerimaan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PGOT Non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Penjaringan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Penerimaan pasien panti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</a:tr>
              <a:tr h="384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Penjemputan pasien pasung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Pendampingan korban kekerasan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Rapat Koordinasi Lintas Sektor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</a:tr>
              <a:tr h="357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Pelatihan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Kader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Bimbingan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&amp;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Penyuluhan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berbasis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gender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5424" y="199572"/>
            <a:ext cx="6478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KESEHATAN JIWA MASYARAKAT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411449"/>
              </p:ext>
            </p:extLst>
          </p:nvPr>
        </p:nvGraphicFramePr>
        <p:xfrm>
          <a:off x="6830960" y="692696"/>
          <a:ext cx="5054652" cy="603329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87852"/>
                <a:gridCol w="1066800"/>
              </a:tblGrid>
              <a:tr h="3013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</a:tr>
              <a:tr h="19583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Pasien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Laki-laki</a:t>
                      </a:r>
                      <a:endParaRPr lang="en-US" sz="1400" b="1" i="0" u="none" strike="noStrike" dirty="0" smtClean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 smtClean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a.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Kerja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Peternakan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/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Perikanan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7923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b. Okupasi Terapi </a:t>
                      </a: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Kerja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Cuci Motor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8144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c. Okupasi Terapi Kerja </a:t>
                      </a: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Kewirausahaan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14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d. Okupasi Terapi </a:t>
                      </a: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Pertanian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14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kebersihan Lingkungan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Pasien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Perempuan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a. Okupasi Terapi Kerja </a:t>
                      </a: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Menyulam/Menjahit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7923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b. Okupasi Terapi Kerja </a:t>
                      </a: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Memasak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7923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c. Okupasi Terapi Kerja </a:t>
                      </a: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Membuat Telor Asin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d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.</a:t>
                      </a: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Okupasi Terapi Kerja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Rumah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Tangga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7923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e. Okupasi Terapi Kerja Mainan Anak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3135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f. Okupasi Terapi Kerja Kerajinan </a:t>
                      </a: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Tangan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14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Laki-laki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Perempuan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a.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Gerak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         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b.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Musik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c.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Agama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7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d.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Permainan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e.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Kelompok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21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f.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Rekreasi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21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g.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Family Gathering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h. Day Care   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854824" y="206830"/>
            <a:ext cx="51069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424912"/>
              </p:ext>
            </p:extLst>
          </p:nvPr>
        </p:nvGraphicFramePr>
        <p:xfrm>
          <a:off x="1706116" y="1799239"/>
          <a:ext cx="3603829" cy="49258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1828"/>
                <a:gridCol w="2038341"/>
                <a:gridCol w="294496"/>
                <a:gridCol w="769164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Suntik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67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IPWL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baseline="0" dirty="0" err="1" smtClean="0">
                          <a:solidFill>
                            <a:schemeClr val="tx2"/>
                          </a:solidFill>
                        </a:rPr>
                        <a:t>Napza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</a:rPr>
                        <a:t>Surat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</a:rPr>
                        <a:t>Keterangan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a.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Bebas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Narkoba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b.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c.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Fisik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d.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Sakit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e.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Visum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</a:tr>
              <a:tr h="359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f.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Pernah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g. SK PKHI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21041"/>
              </p:ext>
            </p:extLst>
          </p:nvPr>
        </p:nvGraphicFramePr>
        <p:xfrm>
          <a:off x="6742484" y="1828800"/>
          <a:ext cx="4191000" cy="217685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939139"/>
                <a:gridCol w="2119571"/>
                <a:gridCol w="1132290"/>
              </a:tblGrid>
              <a:tr h="257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ANAK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SARAF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KULIT &amp; KELAMIN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PENYAKIT DALAM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2484" y="1324077"/>
            <a:ext cx="513909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KUNJUNGAN RAWAT JALAN NON PSIKIATRI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9916" y="1315102"/>
            <a:ext cx="425847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KEGIATAN RAWAT JALAN PSIKIATRI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004779"/>
              </p:ext>
            </p:extLst>
          </p:nvPr>
        </p:nvGraphicFramePr>
        <p:xfrm>
          <a:off x="189756" y="980728"/>
          <a:ext cx="4040188" cy="21312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6832"/>
                <a:gridCol w="2431573"/>
                <a:gridCol w="971783"/>
              </a:tblGrid>
              <a:tr h="617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</a:tr>
              <a:tr h="50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</a:rPr>
                        <a:t>Permintaan makanan pasien rawat inap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6.656</a:t>
                      </a:r>
                    </a:p>
                  </a:txBody>
                  <a:tcPr marL="9525" marR="9525" marT="9525" marB="0"/>
                </a:tc>
              </a:tr>
              <a:tr h="53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471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Survey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Diet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1.063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209705"/>
              </p:ext>
            </p:extLst>
          </p:nvPr>
        </p:nvGraphicFramePr>
        <p:xfrm>
          <a:off x="147322" y="3962400"/>
          <a:ext cx="4040188" cy="24475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4811"/>
                <a:gridCol w="2006836"/>
                <a:gridCol w="1298541"/>
              </a:tblGrid>
              <a:tr h="8025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</a:tr>
              <a:tr h="61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Pencucian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Linen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RS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18.710</a:t>
                      </a:r>
                    </a:p>
                  </a:txBody>
                  <a:tcPr marL="18951" marR="18951" marT="14288" marB="0" anchor="ctr"/>
                </a:tc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</a:rPr>
                        <a:t>Pencucian Linen Non </a:t>
                      </a: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</a:rPr>
                        <a:t>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44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Rusak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681251"/>
              </p:ext>
            </p:extLst>
          </p:nvPr>
        </p:nvGraphicFramePr>
        <p:xfrm>
          <a:off x="4799012" y="976451"/>
          <a:ext cx="7010400" cy="527310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2000"/>
                <a:gridCol w="4648200"/>
                <a:gridCol w="1600200"/>
              </a:tblGrid>
              <a:tr h="3715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36552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Pemeliharaan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rutin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Pemeliharaan rutin Peralatan Elektronika dan Komunikasi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Pemeliharaan rutin Peralatan Listrik dan Air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Pemeliharaan </a:t>
                      </a: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rutin peralatan Laundry dan Kitchen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Elektronika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Komunikasi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Listrik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Laundry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Kitchen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Perbaikan dan Pemeliharaan oleh Pihak Ketiga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47322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322" y="3276600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LAUNDRY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22812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793516"/>
              </p:ext>
            </p:extLst>
          </p:nvPr>
        </p:nvGraphicFramePr>
        <p:xfrm>
          <a:off x="34698" y="1295400"/>
          <a:ext cx="11658599" cy="50835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83892"/>
                <a:gridCol w="8929579"/>
                <a:gridCol w="1845128"/>
              </a:tblGrid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</a:tr>
              <a:tr h="32400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trike="noStrike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0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</a:tr>
              <a:tr h="327871"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PEMANTAUAN KUALITAS KESEHATAN LINGKUNGAN		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kelembaban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pencahayaan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kebisingan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Pemeriksaan angka kuman udara ruang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lantai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dinding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Usap alat medis/ pemantauan kualitas hasil sterilisasi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Pemeriksaan kualitas kimia air bersih dan air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bakteriologis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minum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Pemeriksaan angka kuman E Coli makanan dan minuman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Pemeriksaan angka kuman total &amp; angka kuman E Coli alat makan /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(COD, BOD, TSS, pH,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Phosphat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, NH3-N,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Mikrobiologi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solidFill>
                            <a:schemeClr val="tx2"/>
                          </a:solidFill>
                          <a:effectLst/>
                        </a:rPr>
                        <a:t>Pemeriksaan mingguan sisa chlor bebas air bersih</a:t>
                      </a:r>
                      <a:endParaRPr lang="sv-SE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pH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mingguan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325257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SANITASI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25257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SANITASI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241870"/>
              </p:ext>
            </p:extLst>
          </p:nvPr>
        </p:nvGraphicFramePr>
        <p:xfrm>
          <a:off x="213783" y="1264350"/>
          <a:ext cx="11452793" cy="45725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08594"/>
                <a:gridCol w="6138947"/>
                <a:gridCol w="2486838"/>
                <a:gridCol w="2118414"/>
              </a:tblGrid>
              <a:tr h="3386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 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</a:tr>
              <a:tr h="29909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</a:tr>
              <a:tr h="19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PENYEHATAN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Desinfeksi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Pengurasan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tandon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</a:tr>
              <a:tr h="1942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PENGELOLAAN LIMBAH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5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proses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pengambilan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pengiriman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Insenerasi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sampah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 pengelolaan sampah non medis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</a:tr>
              <a:tr h="28905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SANITASI RUANG DAN LINGKUNGAN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 pemeliharaan lingkungan kerja secara insentif (dengan checklist)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sanitasi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bangunan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inspeksi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langsung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 pemeliharaan taman &amp; lingkungan luar gedung ( dengan checlist)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</a:tr>
              <a:tr h="1942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PENGENDALIAN VEKTOR / BINATANG PENGGANGGU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Survey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jentik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Fogging serangga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Pengendalian rayap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704849"/>
              </p:ext>
            </p:extLst>
          </p:nvPr>
        </p:nvGraphicFramePr>
        <p:xfrm>
          <a:off x="838653" y="1219200"/>
          <a:ext cx="10591799" cy="30018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33275"/>
                <a:gridCol w="6137457"/>
                <a:gridCol w="3121067"/>
              </a:tblGrid>
              <a:tr h="3922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asrama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</a:tr>
              <a:tr h="278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Penerimaan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mahasiswa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praktek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423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Magang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Kunjungan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Permintaan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surat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keterangan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Pra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Pengembangan SDM Internal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Pengembangan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SDM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Eksternal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91000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880066"/>
              </p:ext>
            </p:extLst>
          </p:nvPr>
        </p:nvGraphicFramePr>
        <p:xfrm>
          <a:off x="836612" y="5029200"/>
          <a:ext cx="10515600" cy="9378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95400"/>
                <a:gridCol w="6109109"/>
                <a:gridCol w="3111091"/>
              </a:tblGrid>
              <a:tr h="209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INDIKATOR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</a:tr>
              <a:tr h="587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Persentase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pegawai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yang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mengikuti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pelatihan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Bintek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selama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jam/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tahun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(%)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</a:tbl>
          </a:graphicData>
        </a:graphic>
      </p:graphicFrame>
      <p:sp>
        <p:nvSpPr>
          <p:cNvPr id="12" name="Chevron 11"/>
          <p:cNvSpPr/>
          <p:nvPr/>
        </p:nvSpPr>
        <p:spPr>
          <a:xfrm>
            <a:off x="1751012" y="645886"/>
            <a:ext cx="2439988" cy="48463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KEGIATAN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6612" y="4397429"/>
            <a:ext cx="5562600" cy="50154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  <a:endParaRPr lang="en-US" sz="24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PENINGKATAN MUTU SDM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7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ANGGARAN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876323"/>
              </p:ext>
            </p:extLst>
          </p:nvPr>
        </p:nvGraphicFramePr>
        <p:xfrm>
          <a:off x="455612" y="1142999"/>
          <a:ext cx="11017224" cy="556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449738" y="4647186"/>
            <a:ext cx="1066800" cy="504056"/>
          </a:xfrm>
          <a:prstGeom prst="rect">
            <a:avLst/>
          </a:prstGeom>
          <a:solidFill>
            <a:srgbClr val="00B0F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7,18%</a:t>
            </a:r>
            <a:endParaRPr lang="en-US" sz="2000" b="1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25804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5223" y="5177135"/>
            <a:ext cx="787558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012" y="457200"/>
            <a:ext cx="11353800" cy="6172200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468084"/>
            <a:ext cx="8458200" cy="395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18260" y="1782301"/>
            <a:ext cx="1582572" cy="1066800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BELANJA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LANGSUNG 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293785"/>
              </p:ext>
            </p:extLst>
          </p:nvPr>
        </p:nvGraphicFramePr>
        <p:xfrm>
          <a:off x="35617" y="911861"/>
          <a:ext cx="11849995" cy="53494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40425"/>
                <a:gridCol w="5294679"/>
                <a:gridCol w="2185105"/>
                <a:gridCol w="1764893"/>
                <a:gridCol w="1764893"/>
              </a:tblGrid>
              <a:tr h="46078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PROGRAM/KEGIATAN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ANGGARAN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REALISASI KEUANGAN 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(%)</a:t>
                      </a:r>
                      <a:endParaRPr lang="en-US" sz="13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FISIK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(%)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</a:tr>
              <a:tr h="289643">
                <a:tc gridSpan="5"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2"/>
                          </a:solidFill>
                        </a:rPr>
                        <a:t>Program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</a:rPr>
                        <a:t>Pelayanan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</a:rPr>
                        <a:t>Administrasi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</a:rPr>
                        <a:t>Perkantoran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64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1.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Penyediaan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Jasa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Pelayanan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Perkantoran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8.000.000.000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0,15</a:t>
                      </a:r>
                      <a:endParaRPr lang="en-US" sz="1300" dirty="0">
                        <a:solidFill>
                          <a:schemeClr val="tx2"/>
                        </a:solidFill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3,28</a:t>
                      </a:r>
                      <a:endParaRPr lang="en-US" sz="1300" dirty="0">
                        <a:solidFill>
                          <a:schemeClr val="tx2"/>
                        </a:solidFill>
                      </a:endParaRPr>
                    </a:p>
                  </a:txBody>
                  <a:tcPr marL="181982" marR="181982" marT="68588" marB="68588"/>
                </a:tc>
              </a:tr>
              <a:tr h="289643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2"/>
                          </a:solidFill>
                        </a:rPr>
                        <a:t>Program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</a:rPr>
                        <a:t>Kesehatan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193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1.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Peningkatan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Derajat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Kesehatan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Masyarakat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Dengan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Penyediaan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Fasillitas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Perawatan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Kesehatan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Bagi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Penderita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Akibat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Dampak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Asap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Rokok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13.500.000.000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1300" dirty="0">
                        <a:solidFill>
                          <a:schemeClr val="tx2"/>
                        </a:solidFill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1300" dirty="0">
                        <a:solidFill>
                          <a:schemeClr val="tx2"/>
                        </a:solidFill>
                      </a:endParaRPr>
                    </a:p>
                  </a:txBody>
                  <a:tcPr marL="181982" marR="181982" marT="68588" marB="68588"/>
                </a:tc>
              </a:tr>
              <a:tr h="28964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2. 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marL="0" marR="0" indent="0" algn="l" defTabSz="304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Pemenuhan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Fasilitas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Pelayanan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Kesehatan</a:t>
                      </a:r>
                      <a:endParaRPr lang="en-US" sz="130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25.000.000.000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1300" dirty="0">
                        <a:solidFill>
                          <a:schemeClr val="tx2"/>
                        </a:solidFill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1300" dirty="0">
                        <a:solidFill>
                          <a:schemeClr val="tx2"/>
                        </a:solidFill>
                      </a:endParaRPr>
                    </a:p>
                  </a:txBody>
                  <a:tcPr marL="181982" marR="181982" marT="68588" marB="68588"/>
                </a:tc>
              </a:tr>
              <a:tr h="46078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3.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Pemenuhan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Sarana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Dan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Prasarana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Pelayanan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Kesehatan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Rujukan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( DAK )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5,973.777.000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1300" dirty="0">
                        <a:solidFill>
                          <a:schemeClr val="tx2"/>
                        </a:solidFill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1300" dirty="0">
                        <a:solidFill>
                          <a:schemeClr val="tx2"/>
                        </a:solidFill>
                      </a:endParaRPr>
                    </a:p>
                  </a:txBody>
                  <a:tcPr marL="181982" marR="181982" marT="68588" marB="68588"/>
                </a:tc>
              </a:tr>
              <a:tr h="289641">
                <a:tc gridSpan="5"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2"/>
                          </a:solidFill>
                        </a:rPr>
                        <a:t>Program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</a:rPr>
                        <a:t>Promosi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</a:rPr>
                        <a:t> Dan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</a:rPr>
                        <a:t>Pemberdayaan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078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1.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Penyelenggaraan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Pemberdayaan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Masyarakat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Dan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Kemitraan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tk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Provinsi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750.000.000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1,47</a:t>
                      </a:r>
                      <a:endParaRPr lang="en-US" sz="1300" dirty="0">
                        <a:solidFill>
                          <a:schemeClr val="tx2"/>
                        </a:solidFill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1,47</a:t>
                      </a:r>
                      <a:endParaRPr lang="en-US" sz="1300" dirty="0">
                        <a:solidFill>
                          <a:schemeClr val="tx2"/>
                        </a:solidFill>
                      </a:endParaRPr>
                    </a:p>
                  </a:txBody>
                  <a:tcPr marL="181970" marR="181970" marT="68587" marB="68587"/>
                </a:tc>
              </a:tr>
              <a:tr h="289641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2"/>
                          </a:solidFill>
                        </a:rPr>
                        <a:t>Program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</a:rPr>
                        <a:t>Peningkatan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</a:rPr>
                        <a:t>Mutu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</a:rPr>
                        <a:t>Kesehatan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</a:rPr>
                        <a:t> BLUD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64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1.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Pelayanan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Dan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Pendukung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</a:rPr>
                        <a:t>Pelayanan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40.000.000.000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2,2</a:t>
                      </a:r>
                      <a:endParaRPr lang="en-US" sz="1300" dirty="0">
                        <a:solidFill>
                          <a:schemeClr val="tx2"/>
                        </a:solidFill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2,2</a:t>
                      </a:r>
                    </a:p>
                  </a:txBody>
                  <a:tcPr marL="181970" marR="181970" marT="68587" marB="68587"/>
                </a:tc>
              </a:tr>
              <a:tr h="289641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2"/>
                          </a:solidFill>
                        </a:rPr>
                        <a:t>Program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</a:rPr>
                        <a:t>Sumber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</a:rPr>
                        <a:t>Daya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</a:rPr>
                        <a:t>Manusia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</a:rPr>
                        <a:t>Kesehatan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3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1.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Penyelenggaraan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Pendidikan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Tenaga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</a:rPr>
                        <a:t>Kesehatan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1.000.000.000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1300" dirty="0">
                        <a:solidFill>
                          <a:schemeClr val="tx2"/>
                        </a:solidFill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1300" dirty="0">
                        <a:solidFill>
                          <a:schemeClr val="tx2"/>
                        </a:solidFill>
                      </a:endParaRPr>
                    </a:p>
                  </a:txBody>
                  <a:tcPr marL="181970" marR="181970" marT="68587" marB="68587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9052" y="6425927"/>
            <a:ext cx="10467930" cy="286232"/>
          </a:xfrm>
          <a:prstGeom prst="rect">
            <a:avLst/>
          </a:prstGeom>
          <a:solidFill>
            <a:srgbClr val="6666FF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 smtClean="0">
                <a:solidFill>
                  <a:schemeClr val="tx2"/>
                </a:solidFill>
              </a:rPr>
              <a:t>Ket</a:t>
            </a:r>
            <a:r>
              <a:rPr lang="en-US" sz="1400" dirty="0" smtClean="0">
                <a:solidFill>
                  <a:schemeClr val="tx2"/>
                </a:solidFill>
              </a:rPr>
              <a:t> : </a:t>
            </a:r>
            <a:r>
              <a:rPr lang="en-US" sz="1400" dirty="0" err="1" smtClean="0">
                <a:solidFill>
                  <a:schemeClr val="tx2"/>
                </a:solidFill>
              </a:rPr>
              <a:t>Kegiatan</a:t>
            </a:r>
            <a:r>
              <a:rPr lang="en-US" sz="1400" dirty="0" smtClean="0">
                <a:solidFill>
                  <a:schemeClr val="tx2"/>
                </a:solidFill>
              </a:rPr>
              <a:t> di </a:t>
            </a:r>
            <a:r>
              <a:rPr lang="en-US" sz="1400" dirty="0" err="1" smtClean="0">
                <a:solidFill>
                  <a:schemeClr val="tx2"/>
                </a:solidFill>
              </a:rPr>
              <a:t>awal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tahun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masih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dalam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tahap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perencanaan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baik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pengadaan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secara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lelang</a:t>
            </a:r>
            <a:r>
              <a:rPr lang="en-US" sz="1400" dirty="0" smtClean="0">
                <a:solidFill>
                  <a:schemeClr val="tx2"/>
                </a:solidFill>
              </a:rPr>
              <a:t>, e-cat </a:t>
            </a:r>
            <a:r>
              <a:rPr lang="en-US" sz="1400" dirty="0" err="1" smtClean="0">
                <a:solidFill>
                  <a:schemeClr val="tx2"/>
                </a:solidFill>
              </a:rPr>
              <a:t>maupun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pengadaan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langsung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280122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943749" y="3316494"/>
            <a:ext cx="804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43" y="2841967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6" y="3756367"/>
            <a:ext cx="1117618" cy="111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147796"/>
              </p:ext>
            </p:extLst>
          </p:nvPr>
        </p:nvGraphicFramePr>
        <p:xfrm>
          <a:off x="891880" y="1600200"/>
          <a:ext cx="11072741" cy="3657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61204"/>
                <a:gridCol w="4726170"/>
                <a:gridCol w="1485367"/>
              </a:tblGrid>
              <a:tr h="110318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JANUARI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TARGET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REALISASI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43" marB="45743" anchor="ctr"/>
                </a:tc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</a:tr>
              <a:tr h="8948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3.313.857.775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8,28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8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012" y="346974"/>
            <a:ext cx="10969945" cy="445878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REALISASI PENDAPATAN</a:t>
            </a:r>
            <a:endParaRPr lang="en-US" sz="2000" b="1" dirty="0">
              <a:ln w="0"/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60402170"/>
              </p:ext>
            </p:extLst>
          </p:nvPr>
        </p:nvGraphicFramePr>
        <p:xfrm>
          <a:off x="-746348" y="1556792"/>
          <a:ext cx="12673408" cy="456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15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3543" y="610335"/>
            <a:ext cx="10969943" cy="7221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034105"/>
              </p:ext>
            </p:extLst>
          </p:nvPr>
        </p:nvGraphicFramePr>
        <p:xfrm>
          <a:off x="189756" y="908720"/>
          <a:ext cx="1144927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5534763" y="4172722"/>
            <a:ext cx="1080120" cy="432048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15,03%</a:t>
            </a:r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8491357" y="4290576"/>
            <a:ext cx="1001688" cy="432048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4,86%</a:t>
            </a:r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9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180227" y="3316494"/>
            <a:ext cx="7572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4035</TotalTime>
  <Words>2300</Words>
  <Application>Microsoft Office PowerPoint</Application>
  <PresentationFormat>Custom</PresentationFormat>
  <Paragraphs>1270</Paragraphs>
  <Slides>30</Slides>
  <Notes>25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Theme3</vt:lpstr>
      <vt:lpstr>PowerPoint Presentation</vt:lpstr>
      <vt:lpstr>PowerPoint Presentation</vt:lpstr>
      <vt:lpstr>REALISASI ANGGARAN</vt:lpstr>
      <vt:lpstr>PowerPoint Presentation</vt:lpstr>
      <vt:lpstr>PowerPoint Presentation</vt:lpstr>
      <vt:lpstr>REALISASI PENDAPATAN</vt:lpstr>
      <vt:lpstr>REALISASI PENDAPATAN</vt:lpstr>
      <vt:lpstr>       </vt:lpstr>
      <vt:lpstr>PowerPoint Presentation</vt:lpstr>
      <vt:lpstr>PowerPoint Presentation</vt:lpstr>
      <vt:lpstr>PowerPoint Presentation</vt:lpstr>
      <vt:lpstr>PowerPoint Presentation</vt:lpstr>
      <vt:lpstr>DATA WILAYAH CAKUPAN  SURAKARTA &amp; JAWA TENGAH</vt:lpstr>
      <vt:lpstr>DATA WILAYAH CAKUPAN  JAWA TIMUR</vt:lpstr>
      <vt:lpstr>DATA WILAYAH CAKUPAN  SURAKARTA &amp; JAWA TENGAH</vt:lpstr>
      <vt:lpstr>DATA WILAYAH CAKUPAN  JAWA TIMUR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340</cp:revision>
  <cp:lastPrinted>2017-08-21T04:12:20Z</cp:lastPrinted>
  <dcterms:created xsi:type="dcterms:W3CDTF">2017-07-26T01:43:47Z</dcterms:created>
  <dcterms:modified xsi:type="dcterms:W3CDTF">2018-02-23T03:36:51Z</dcterms:modified>
</cp:coreProperties>
</file>