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0"/>
  </p:notesMasterIdLst>
  <p:handoutMasterIdLst>
    <p:handoutMasterId r:id="rId51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357" r:id="rId9"/>
    <p:sldId id="264" r:id="rId10"/>
    <p:sldId id="333" r:id="rId11"/>
    <p:sldId id="265" r:id="rId12"/>
    <p:sldId id="358" r:id="rId13"/>
    <p:sldId id="360" r:id="rId14"/>
    <p:sldId id="362" r:id="rId15"/>
    <p:sldId id="272" r:id="rId16"/>
    <p:sldId id="361" r:id="rId17"/>
    <p:sldId id="285" r:id="rId18"/>
    <p:sldId id="334" r:id="rId19"/>
    <p:sldId id="335" r:id="rId20"/>
    <p:sldId id="336" r:id="rId21"/>
    <p:sldId id="337" r:id="rId22"/>
    <p:sldId id="338" r:id="rId23"/>
    <p:sldId id="363" r:id="rId24"/>
    <p:sldId id="384" r:id="rId25"/>
    <p:sldId id="364" r:id="rId26"/>
    <p:sldId id="385" r:id="rId27"/>
    <p:sldId id="365" r:id="rId28"/>
    <p:sldId id="386" r:id="rId29"/>
    <p:sldId id="366" r:id="rId30"/>
    <p:sldId id="367" r:id="rId31"/>
    <p:sldId id="368" r:id="rId32"/>
    <p:sldId id="369" r:id="rId33"/>
    <p:sldId id="387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44" r:id="rId4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99FF66"/>
    <a:srgbClr val="000000"/>
    <a:srgbClr val="FF0000"/>
    <a:srgbClr val="FFFF00"/>
    <a:srgbClr val="6666FF"/>
    <a:srgbClr val="FF6600"/>
    <a:srgbClr val="CC330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2639" autoAdjust="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F4-4242-89BF-D02CED566F32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37553979293</c:v>
                </c:pt>
                <c:pt idx="1">
                  <c:v>23209878216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93536"/>
        <c:axId val="205819904"/>
        <c:axId val="0"/>
      </c:bar3DChart>
      <c:catAx>
        <c:axId val="2057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05819904"/>
        <c:crosses val="autoZero"/>
        <c:auto val="1"/>
        <c:lblAlgn val="ctr"/>
        <c:lblOffset val="100"/>
        <c:noMultiLvlLbl val="0"/>
      </c:catAx>
      <c:valAx>
        <c:axId val="20581990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0579353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55E-2"/>
          <c:y val="7.421150278293139E-3"/>
          <c:w val="0.90759075907590758"/>
          <c:h val="0.7699443413729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</c:spPr>
          <c:invertIfNegative val="0"/>
          <c:dLbls>
            <c:dLbl>
              <c:idx val="3"/>
              <c:layout>
                <c:manualLayout>
                  <c:x val="1.4268075798310156E-2"/>
                  <c:y val="-4.319949766127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FC-41AE-90A8-97B263E8F70A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58016"/>
        <c:axId val="151559552"/>
        <c:axId val="0"/>
      </c:bar3DChart>
      <c:catAx>
        <c:axId val="1515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51559552"/>
        <c:crosses val="autoZero"/>
        <c:auto val="1"/>
        <c:lblAlgn val="ctr"/>
        <c:lblOffset val="100"/>
        <c:noMultiLvlLbl val="0"/>
      </c:catAx>
      <c:valAx>
        <c:axId val="15155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558016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18E-2"/>
          <c:w val="0.88228822882288238"/>
          <c:h val="0.65638322761481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309</c:v>
                </c:pt>
                <c:pt idx="1">
                  <c:v>268</c:v>
                </c:pt>
                <c:pt idx="2">
                  <c:v>292</c:v>
                </c:pt>
                <c:pt idx="3">
                  <c:v>305</c:v>
                </c:pt>
                <c:pt idx="4">
                  <c:v>300</c:v>
                </c:pt>
                <c:pt idx="5">
                  <c:v>267</c:v>
                </c:pt>
                <c:pt idx="6">
                  <c:v>290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86560"/>
        <c:axId val="151988096"/>
      </c:lineChart>
      <c:catAx>
        <c:axId val="1519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51988096"/>
        <c:crosses val="autoZero"/>
        <c:auto val="1"/>
        <c:lblAlgn val="ctr"/>
        <c:lblOffset val="100"/>
        <c:noMultiLvlLbl val="0"/>
      </c:catAx>
      <c:valAx>
        <c:axId val="151988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98656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E8-42A8-9D9C-FD121F6DFE87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E8-42A8-9D9C-FD121F6DFE87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E8-42A8-9D9C-FD121F6DFE87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E8-42A8-9D9C-FD121F6DFE87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E8-42A8-9D9C-FD121F6DF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9081</c:v>
                </c:pt>
                <c:pt idx="1">
                  <c:v>7094</c:v>
                </c:pt>
                <c:pt idx="2">
                  <c:v>9610</c:v>
                </c:pt>
                <c:pt idx="3">
                  <c:v>725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654272"/>
        <c:axId val="205660160"/>
        <c:axId val="0"/>
      </c:bar3DChart>
      <c:catAx>
        <c:axId val="20565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05660160"/>
        <c:crosses val="autoZero"/>
        <c:auto val="1"/>
        <c:lblAlgn val="ctr"/>
        <c:lblOffset val="100"/>
        <c:noMultiLvlLbl val="0"/>
      </c:catAx>
      <c:valAx>
        <c:axId val="20566016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0565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03009403912547E-2"/>
          <c:y val="9.406362256045625E-2"/>
          <c:w val="0.96879398119217486"/>
          <c:h val="0.69759517461022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4D1-4B92-B6F5-413A16ECD1F1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D1-4B92-B6F5-413A16ECD1F1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D1-4B92-B6F5-413A16ECD1F1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D1-4B92-B6F5-413A16ECD1F1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4D1-4B92-B6F5-413A16E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271</c:v>
                </c:pt>
                <c:pt idx="1">
                  <c:v>444</c:v>
                </c:pt>
                <c:pt idx="2">
                  <c:v>895</c:v>
                </c:pt>
                <c:pt idx="3">
                  <c:v>146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14944"/>
        <c:axId val="205716480"/>
        <c:axId val="0"/>
      </c:bar3DChart>
      <c:catAx>
        <c:axId val="20571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05716480"/>
        <c:crosses val="autoZero"/>
        <c:auto val="1"/>
        <c:lblAlgn val="ctr"/>
        <c:lblOffset val="100"/>
        <c:noMultiLvlLbl val="0"/>
      </c:catAx>
      <c:valAx>
        <c:axId val="20571648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057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4087620314914533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3.6743178102349481E-17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0"/>
                  <c:y val="-2.7836623132672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0"/>
                  <c:y val="-8.3509869398016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8368533546777548E-2"/>
                  <c:y val="-1.614809083506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2.0041965034188133E-3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spPr>
              <a:solidFill>
                <a:schemeClr val="bg1"/>
              </a:solidFill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_(* #,##0_);_(* \(#,##0\);_(* "-"_);_(@_)</c:formatCode>
                <c:ptCount val="7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828608"/>
        <c:axId val="133830144"/>
        <c:axId val="0"/>
      </c:bar3DChart>
      <c:catAx>
        <c:axId val="1338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3830144"/>
        <c:crosses val="autoZero"/>
        <c:auto val="1"/>
        <c:lblAlgn val="ctr"/>
        <c:lblOffset val="100"/>
        <c:noMultiLvlLbl val="0"/>
      </c:catAx>
      <c:valAx>
        <c:axId val="13383014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33828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7063363106767291"/>
                  <c:y val="-3.190270298773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445759513660204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AF-4AB5-A3C7-D00004AE05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Pelayanan Kesehatan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1"/>
                <c:pt idx="0">
                  <c:v>38283000000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F-4AB5-A3C7-D00004AE05B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8109961518986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CAF-4AB5-A3C7-D00004AE05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Pelayanan Kesehatan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1"/>
                <c:pt idx="0">
                  <c:v>18073615965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AF-4AB5-A3C7-D00004AE0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3948160"/>
        <c:axId val="133949696"/>
        <c:axId val="0"/>
      </c:bar3DChart>
      <c:catAx>
        <c:axId val="1339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949696"/>
        <c:crosses val="autoZero"/>
        <c:auto val="1"/>
        <c:lblAlgn val="ctr"/>
        <c:lblOffset val="100"/>
        <c:noMultiLvlLbl val="0"/>
      </c:catAx>
      <c:valAx>
        <c:axId val="1339496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3948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E3-4502-8381-1C4FA726750F}"/>
              </c:ext>
            </c:extLst>
          </c:dPt>
          <c:dLbls>
            <c:dLbl>
              <c:idx val="0"/>
              <c:layout>
                <c:manualLayout>
                  <c:x val="0.27542390507637537"/>
                  <c:y val="-3.190270298773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1403814315400698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0E3-4502-8381-1C4FA72675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Pendidikan dan Pelatihan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1"/>
                <c:pt idx="0">
                  <c:v>1172000000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E3-4502-8381-1C4FA726750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99FF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8109961518986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0E3-4502-8381-1C4FA72675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Pendidikan dan Pelatihan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1"/>
                <c:pt idx="0">
                  <c:v>751861000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E3-4502-8381-1C4FA7267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4396544"/>
        <c:axId val="134676864"/>
        <c:axId val="0"/>
      </c:bar3DChart>
      <c:catAx>
        <c:axId val="134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676864"/>
        <c:crosses val="autoZero"/>
        <c:auto val="1"/>
        <c:lblAlgn val="ctr"/>
        <c:lblOffset val="100"/>
        <c:noMultiLvlLbl val="0"/>
      </c:catAx>
      <c:valAx>
        <c:axId val="13467686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4396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7861742108217696"/>
                  <c:y val="-3.190270298773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042517516561015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F42-431A-8749-8D4ECCD4E80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Lain-lain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1"/>
                <c:pt idx="0">
                  <c:v>545000000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42-431A-8749-8D4ECCD4E80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5655898866573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F42-431A-8749-8D4ECCD4E80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Pendapatan Lain-lain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1"/>
                <c:pt idx="0">
                  <c:v>236142257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42-431A-8749-8D4ECCD4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4709248"/>
        <c:axId val="134710784"/>
        <c:axId val="0"/>
      </c:bar3DChart>
      <c:catAx>
        <c:axId val="1347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710784"/>
        <c:crosses val="autoZero"/>
        <c:auto val="1"/>
        <c:lblAlgn val="ctr"/>
        <c:lblOffset val="100"/>
        <c:noMultiLvlLbl val="0"/>
      </c:catAx>
      <c:valAx>
        <c:axId val="13471078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4709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-5.4249649471226728E-2"/>
                  <c:y val="-7.1935096642378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32-42D7-9B8D-B979BB050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70.62</c:v>
                </c:pt>
                <c:pt idx="4">
                  <c:v>67.37</c:v>
                </c:pt>
                <c:pt idx="5">
                  <c:v>60.38</c:v>
                </c:pt>
                <c:pt idx="6" formatCode="0.00">
                  <c:v>65.3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55552"/>
        <c:axId val="151657088"/>
      </c:lineChart>
      <c:catAx>
        <c:axId val="1516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51657088"/>
        <c:crosses val="autoZero"/>
        <c:auto val="1"/>
        <c:lblAlgn val="ctr"/>
        <c:lblOffset val="100"/>
        <c:noMultiLvlLbl val="0"/>
      </c:catAx>
      <c:valAx>
        <c:axId val="15165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655552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4B-4C9B-B4A2-E536C8DA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12736"/>
        <c:axId val="151414272"/>
      </c:lineChart>
      <c:catAx>
        <c:axId val="1514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51414272"/>
        <c:crosses val="autoZero"/>
        <c:auto val="1"/>
        <c:lblAlgn val="ctr"/>
        <c:lblOffset val="100"/>
        <c:noMultiLvlLbl val="0"/>
      </c:catAx>
      <c:valAx>
        <c:axId val="151414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41273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27500748588674795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2811974663E-2"/>
          <c:y val="8.2696958336523449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C7-4E90-B4E1-13A917E2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293E-2"/>
                  <c:y val="-5.905119953111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15-4B8A-BB8C-EBAF462E3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45760"/>
        <c:axId val="152256896"/>
      </c:lineChart>
      <c:catAx>
        <c:axId val="152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52256896"/>
        <c:crosses val="autoZero"/>
        <c:auto val="1"/>
        <c:lblAlgn val="ctr"/>
        <c:lblOffset val="100"/>
        <c:noMultiLvlLbl val="0"/>
      </c:catAx>
      <c:valAx>
        <c:axId val="1522568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2245760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62"/>
          <c:w val="0.53494127173217576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44-4034-9E3B-BA93BA92B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07584"/>
        <c:axId val="152404736"/>
      </c:lineChart>
      <c:catAx>
        <c:axId val="1523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52404736"/>
        <c:crosses val="autoZero"/>
        <c:auto val="1"/>
        <c:lblAlgn val="ctr"/>
        <c:lblOffset val="100"/>
        <c:noMultiLvlLbl val="0"/>
      </c:catAx>
      <c:valAx>
        <c:axId val="15240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30758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85"/>
          <c:y val="0.80449764863818685"/>
          <c:w val="0.4608886286028275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24,63%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7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3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4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1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Aug-18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8267" y="2743200"/>
            <a:ext cx="156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JULI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7417383"/>
              </p:ext>
            </p:extLst>
          </p:nvPr>
        </p:nvGraphicFramePr>
        <p:xfrm>
          <a:off x="765820" y="1077739"/>
          <a:ext cx="11144543" cy="51554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6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07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16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1655">
                  <a:extLst>
                    <a:ext uri="{9D8B030D-6E8A-4147-A177-3AD203B41FA5}">
                      <a16:colId xmlns="" xmlns:a16="http://schemas.microsoft.com/office/drawing/2014/main" val="1599641738"/>
                    </a:ext>
                  </a:extLst>
                </a:gridCol>
                <a:gridCol w="1341655">
                  <a:extLst>
                    <a:ext uri="{9D8B030D-6E8A-4147-A177-3AD203B41FA5}">
                      <a16:colId xmlns="" xmlns:a16="http://schemas.microsoft.com/office/drawing/2014/main" val="1917395958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8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8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8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8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6472880"/>
              </p:ext>
            </p:extLst>
          </p:nvPr>
        </p:nvGraphicFramePr>
        <p:xfrm>
          <a:off x="1341884" y="770552"/>
          <a:ext cx="98650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8" y="0"/>
            <a:ext cx="2160240" cy="587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6326496"/>
              </p:ext>
            </p:extLst>
          </p:nvPr>
        </p:nvGraphicFramePr>
        <p:xfrm>
          <a:off x="1269876" y="4293096"/>
          <a:ext cx="10453456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7828" y="3284984"/>
            <a:ext cx="2376264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9198835"/>
              </p:ext>
            </p:extLst>
          </p:nvPr>
        </p:nvGraphicFramePr>
        <p:xfrm>
          <a:off x="1341884" y="692696"/>
          <a:ext cx="9865096" cy="30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804" y="-171400"/>
            <a:ext cx="5760640" cy="587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12015428"/>
              </p:ext>
            </p:extLst>
          </p:nvPr>
        </p:nvGraphicFramePr>
        <p:xfrm>
          <a:off x="1269876" y="4293096"/>
          <a:ext cx="10453456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97933" y="3212976"/>
            <a:ext cx="568863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669" y="536323"/>
            <a:ext cx="12188825" cy="10886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812" y="-44497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1836"/>
              </p:ext>
            </p:extLst>
          </p:nvPr>
        </p:nvGraphicFramePr>
        <p:xfrm>
          <a:off x="314437" y="3140968"/>
          <a:ext cx="115712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00772"/>
              </p:ext>
            </p:extLst>
          </p:nvPr>
        </p:nvGraphicFramePr>
        <p:xfrm>
          <a:off x="912812" y="914400"/>
          <a:ext cx="1064196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08679694"/>
              </p:ext>
            </p:extLst>
          </p:nvPr>
        </p:nvGraphicFramePr>
        <p:xfrm>
          <a:off x="135469" y="1268760"/>
          <a:ext cx="11808206" cy="25599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0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2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0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356678836"/>
                    </a:ext>
                  </a:extLst>
                </a:gridCol>
                <a:gridCol w="1387463">
                  <a:extLst>
                    <a:ext uri="{9D8B030D-6E8A-4147-A177-3AD203B41FA5}">
                      <a16:colId xmlns="" xmlns:a16="http://schemas.microsoft.com/office/drawing/2014/main" val="3989661476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498879"/>
              </p:ext>
            </p:extLst>
          </p:nvPr>
        </p:nvGraphicFramePr>
        <p:xfrm>
          <a:off x="161759" y="4341899"/>
          <a:ext cx="11950123" cy="25599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0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1207637029"/>
                    </a:ext>
                  </a:extLst>
                </a:gridCol>
                <a:gridCol w="1404168">
                  <a:extLst>
                    <a:ext uri="{9D8B030D-6E8A-4147-A177-3AD203B41FA5}">
                      <a16:colId xmlns="" xmlns:a16="http://schemas.microsoft.com/office/drawing/2014/main" val="2879090988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2536287"/>
              </p:ext>
            </p:extLst>
          </p:nvPr>
        </p:nvGraphicFramePr>
        <p:xfrm>
          <a:off x="1413892" y="1628800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352574" y="188640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endParaRPr lang="en-US" sz="23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5268" y="90872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268" y="378904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7129"/>
              </p:ext>
            </p:extLst>
          </p:nvPr>
        </p:nvGraphicFramePr>
        <p:xfrm>
          <a:off x="1269876" y="4369184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32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03376"/>
              </p:ext>
            </p:extLst>
          </p:nvPr>
        </p:nvGraphicFramePr>
        <p:xfrm>
          <a:off x="117747" y="908720"/>
          <a:ext cx="11953329" cy="5942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1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700718836"/>
                    </a:ext>
                  </a:extLst>
                </a:gridCol>
                <a:gridCol w="1369662">
                  <a:extLst>
                    <a:ext uri="{9D8B030D-6E8A-4147-A177-3AD203B41FA5}">
                      <a16:colId xmlns="" xmlns:a16="http://schemas.microsoft.com/office/drawing/2014/main" val="2565295223"/>
                    </a:ext>
                  </a:extLst>
                </a:gridCol>
              </a:tblGrid>
              <a:tr h="2806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645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283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201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4.777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45033" y="4033397"/>
              <a:ext cx="685066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1.383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5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4.645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195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4.512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2.663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732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8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4.262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781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063319" y="990600"/>
            <a:ext cx="7970249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JULI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599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133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262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312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820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JULI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87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167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148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246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18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166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151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16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217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230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318343" y="998041"/>
            <a:ext cx="8059090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JULI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JULI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7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2249"/>
              </p:ext>
            </p:extLst>
          </p:nvPr>
        </p:nvGraphicFramePr>
        <p:xfrm>
          <a:off x="2376261" y="705310"/>
          <a:ext cx="6022407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8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7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7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9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7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3179">
                  <a:extLst>
                    <a:ext uri="{9D8B030D-6E8A-4147-A177-3AD203B41FA5}">
                      <a16:colId xmlns="" xmlns:a16="http://schemas.microsoft.com/office/drawing/2014/main" val="857220098"/>
                    </a:ext>
                  </a:extLst>
                </a:gridCol>
                <a:gridCol w="643179">
                  <a:extLst>
                    <a:ext uri="{9D8B030D-6E8A-4147-A177-3AD203B41FA5}">
                      <a16:colId xmlns="" xmlns:a16="http://schemas.microsoft.com/office/drawing/2014/main" val="3140352975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3,403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8188" y="40896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21004"/>
              </p:ext>
            </p:extLst>
          </p:nvPr>
        </p:nvGraphicFramePr>
        <p:xfrm>
          <a:off x="2376261" y="3729527"/>
          <a:ext cx="5878389" cy="30046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8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3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90">
                  <a:extLst>
                    <a:ext uri="{9D8B030D-6E8A-4147-A177-3AD203B41FA5}">
                      <a16:colId xmlns="" xmlns:a16="http://schemas.microsoft.com/office/drawing/2014/main" val="2658500587"/>
                    </a:ext>
                  </a:extLst>
                </a:gridCol>
                <a:gridCol w="609690">
                  <a:extLst>
                    <a:ext uri="{9D8B030D-6E8A-4147-A177-3AD203B41FA5}">
                      <a16:colId xmlns="" xmlns:a16="http://schemas.microsoft.com/office/drawing/2014/main" val="3368334236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296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1,525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781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73388" y="313452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84777"/>
              </p:ext>
            </p:extLst>
          </p:nvPr>
        </p:nvGraphicFramePr>
        <p:xfrm>
          <a:off x="2277991" y="570950"/>
          <a:ext cx="6912766" cy="62092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7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5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3475564014"/>
                    </a:ext>
                  </a:extLst>
                </a:gridCol>
                <a:gridCol w="710004">
                  <a:extLst>
                    <a:ext uri="{9D8B030D-6E8A-4147-A177-3AD203B41FA5}">
                      <a16:colId xmlns="" xmlns:a16="http://schemas.microsoft.com/office/drawing/2014/main" val="426753202"/>
                    </a:ext>
                  </a:extLst>
                </a:gridCol>
              </a:tblGrid>
              <a:tr h="5109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94212" y="4462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16963"/>
              </p:ext>
            </p:extLst>
          </p:nvPr>
        </p:nvGraphicFramePr>
        <p:xfrm>
          <a:off x="1211002" y="836712"/>
          <a:ext cx="8830716" cy="570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4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9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96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2277204940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1437018790"/>
                    </a:ext>
                  </a:extLst>
                </a:gridCol>
              </a:tblGrid>
              <a:tr h="354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26060" y="116632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69232"/>
              </p:ext>
            </p:extLst>
          </p:nvPr>
        </p:nvGraphicFramePr>
        <p:xfrm>
          <a:off x="2061963" y="836712"/>
          <a:ext cx="7342585" cy="49013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0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1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2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1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54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0695">
                  <a:extLst>
                    <a:ext uri="{9D8B030D-6E8A-4147-A177-3AD203B41FA5}">
                      <a16:colId xmlns="" xmlns:a16="http://schemas.microsoft.com/office/drawing/2014/main" val="809805714"/>
                    </a:ext>
                  </a:extLst>
                </a:gridCol>
                <a:gridCol w="790695">
                  <a:extLst>
                    <a:ext uri="{9D8B030D-6E8A-4147-A177-3AD203B41FA5}">
                      <a16:colId xmlns="" xmlns:a16="http://schemas.microsoft.com/office/drawing/2014/main" val="359080718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90156" y="18864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3977" y="116632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2670"/>
              </p:ext>
            </p:extLst>
          </p:nvPr>
        </p:nvGraphicFramePr>
        <p:xfrm>
          <a:off x="2082671" y="764704"/>
          <a:ext cx="7200800" cy="5374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7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3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0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7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70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70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7065">
                  <a:extLst>
                    <a:ext uri="{9D8B030D-6E8A-4147-A177-3AD203B41FA5}">
                      <a16:colId xmlns="" xmlns:a16="http://schemas.microsoft.com/office/drawing/2014/main" val="4176610091"/>
                    </a:ext>
                  </a:extLst>
                </a:gridCol>
                <a:gridCol w="757065">
                  <a:extLst>
                    <a:ext uri="{9D8B030D-6E8A-4147-A177-3AD203B41FA5}">
                      <a16:colId xmlns="" xmlns:a16="http://schemas.microsoft.com/office/drawing/2014/main" val="3975204128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990706"/>
              </p:ext>
            </p:extLst>
          </p:nvPr>
        </p:nvGraphicFramePr>
        <p:xfrm>
          <a:off x="2744924" y="836712"/>
          <a:ext cx="6264695" cy="49947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1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2948846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75660478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934172" y="102161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482993"/>
              </p:ext>
            </p:extLst>
          </p:nvPr>
        </p:nvGraphicFramePr>
        <p:xfrm>
          <a:off x="1485900" y="780615"/>
          <a:ext cx="8856983" cy="59408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8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6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76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7604">
                  <a:extLst>
                    <a:ext uri="{9D8B030D-6E8A-4147-A177-3AD203B41FA5}">
                      <a16:colId xmlns="" xmlns:a16="http://schemas.microsoft.com/office/drawing/2014/main" val="3577389126"/>
                    </a:ext>
                  </a:extLst>
                </a:gridCol>
                <a:gridCol w="767604">
                  <a:extLst>
                    <a:ext uri="{9D8B030D-6E8A-4147-A177-3AD203B41FA5}">
                      <a16:colId xmlns="" xmlns:a16="http://schemas.microsoft.com/office/drawing/2014/main" val="450663252"/>
                    </a:ext>
                  </a:extLst>
                </a:gridCol>
              </a:tblGrid>
              <a:tr h="540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01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64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05030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63,30%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8148" y="12082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576875"/>
              </p:ext>
            </p:extLst>
          </p:nvPr>
        </p:nvGraphicFramePr>
        <p:xfrm>
          <a:off x="1053852" y="692696"/>
          <a:ext cx="9649072" cy="41921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5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8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03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03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0381">
                  <a:extLst>
                    <a:ext uri="{9D8B030D-6E8A-4147-A177-3AD203B41FA5}">
                      <a16:colId xmlns="" xmlns:a16="http://schemas.microsoft.com/office/drawing/2014/main" val="3139645285"/>
                    </a:ext>
                  </a:extLst>
                </a:gridCol>
                <a:gridCol w="980381">
                  <a:extLst>
                    <a:ext uri="{9D8B030D-6E8A-4147-A177-3AD203B41FA5}">
                      <a16:colId xmlns="" xmlns:a16="http://schemas.microsoft.com/office/drawing/2014/main" val="3052690476"/>
                    </a:ext>
                  </a:extLst>
                </a:gridCol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248467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19251"/>
              </p:ext>
            </p:extLst>
          </p:nvPr>
        </p:nvGraphicFramePr>
        <p:xfrm>
          <a:off x="1485897" y="744633"/>
          <a:ext cx="9721085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1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725059631"/>
                    </a:ext>
                  </a:extLst>
                </a:gridCol>
                <a:gridCol w="916695">
                  <a:extLst>
                    <a:ext uri="{9D8B030D-6E8A-4147-A177-3AD203B41FA5}">
                      <a16:colId xmlns="" xmlns:a16="http://schemas.microsoft.com/office/drawing/2014/main" val="3916698532"/>
                    </a:ext>
                  </a:extLst>
                </a:gridCol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30116" y="5791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944527"/>
              </p:ext>
            </p:extLst>
          </p:nvPr>
        </p:nvGraphicFramePr>
        <p:xfrm>
          <a:off x="2142033" y="836860"/>
          <a:ext cx="6768753" cy="5884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7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4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1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28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71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71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7161">
                  <a:extLst>
                    <a:ext uri="{9D8B030D-6E8A-4147-A177-3AD203B41FA5}">
                      <a16:colId xmlns="" xmlns:a16="http://schemas.microsoft.com/office/drawing/2014/main" val="3730750251"/>
                    </a:ext>
                  </a:extLst>
                </a:gridCol>
                <a:gridCol w="657161">
                  <a:extLst>
                    <a:ext uri="{9D8B030D-6E8A-4147-A177-3AD203B41FA5}">
                      <a16:colId xmlns="" xmlns:a16="http://schemas.microsoft.com/office/drawing/2014/main" val="1804366575"/>
                    </a:ext>
                  </a:extLst>
                </a:gridCol>
              </a:tblGrid>
              <a:tr h="640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4177" y="116632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803833"/>
              </p:ext>
            </p:extLst>
          </p:nvPr>
        </p:nvGraphicFramePr>
        <p:xfrm>
          <a:off x="2851355" y="1124744"/>
          <a:ext cx="5932684" cy="31889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4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2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0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74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7435">
                  <a:extLst>
                    <a:ext uri="{9D8B030D-6E8A-4147-A177-3AD203B41FA5}">
                      <a16:colId xmlns="" xmlns:a16="http://schemas.microsoft.com/office/drawing/2014/main" val="3512542143"/>
                    </a:ext>
                  </a:extLst>
                </a:gridCol>
                <a:gridCol w="597435">
                  <a:extLst>
                    <a:ext uri="{9D8B030D-6E8A-4147-A177-3AD203B41FA5}">
                      <a16:colId xmlns="" xmlns:a16="http://schemas.microsoft.com/office/drawing/2014/main" val="1026445526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34206"/>
              </p:ext>
            </p:extLst>
          </p:nvPr>
        </p:nvGraphicFramePr>
        <p:xfrm>
          <a:off x="1557908" y="620689"/>
          <a:ext cx="9217030" cy="6215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2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4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9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3241936474"/>
                    </a:ext>
                  </a:extLst>
                </a:gridCol>
                <a:gridCol w="913444">
                  <a:extLst>
                    <a:ext uri="{9D8B030D-6E8A-4147-A177-3AD203B41FA5}">
                      <a16:colId xmlns="" xmlns:a16="http://schemas.microsoft.com/office/drawing/2014/main" val="1141941904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075370"/>
              </p:ext>
            </p:extLst>
          </p:nvPr>
        </p:nvGraphicFramePr>
        <p:xfrm>
          <a:off x="1341886" y="692697"/>
          <a:ext cx="9073005" cy="60790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58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3644661793"/>
                    </a:ext>
                  </a:extLst>
                </a:gridCol>
                <a:gridCol w="844932">
                  <a:extLst>
                    <a:ext uri="{9D8B030D-6E8A-4147-A177-3AD203B41FA5}">
                      <a16:colId xmlns="" xmlns:a16="http://schemas.microsoft.com/office/drawing/2014/main" val="2796685678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11638"/>
              </p:ext>
            </p:extLst>
          </p:nvPr>
        </p:nvGraphicFramePr>
        <p:xfrm>
          <a:off x="1269876" y="1380777"/>
          <a:ext cx="9865098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5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4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1356815314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79479006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01185"/>
              </p:ext>
            </p:extLst>
          </p:nvPr>
        </p:nvGraphicFramePr>
        <p:xfrm>
          <a:off x="815016" y="4147102"/>
          <a:ext cx="9095819" cy="260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9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2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1287025835"/>
                    </a:ext>
                  </a:extLst>
                </a:gridCol>
                <a:gridCol w="937583">
                  <a:extLst>
                    <a:ext uri="{9D8B030D-6E8A-4147-A177-3AD203B41FA5}">
                      <a16:colId xmlns="" xmlns:a16="http://schemas.microsoft.com/office/drawing/2014/main" val="3510150675"/>
                    </a:ext>
                  </a:extLst>
                </a:gridCol>
              </a:tblGrid>
              <a:tr h="19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01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678036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56532"/>
              </p:ext>
            </p:extLst>
          </p:nvPr>
        </p:nvGraphicFramePr>
        <p:xfrm>
          <a:off x="815016" y="798804"/>
          <a:ext cx="9239833" cy="3148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9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1331718145"/>
                    </a:ext>
                  </a:extLst>
                </a:gridCol>
                <a:gridCol w="1026648">
                  <a:extLst>
                    <a:ext uri="{9D8B030D-6E8A-4147-A177-3AD203B41FA5}">
                      <a16:colId xmlns="" xmlns:a16="http://schemas.microsoft.com/office/drawing/2014/main" val="186677723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82468"/>
              </p:ext>
            </p:extLst>
          </p:nvPr>
        </p:nvGraphicFramePr>
        <p:xfrm>
          <a:off x="1269876" y="1380777"/>
          <a:ext cx="9865098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5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5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3631383945"/>
                    </a:ext>
                  </a:extLst>
                </a:gridCol>
                <a:gridCol w="986510">
                  <a:extLst>
                    <a:ext uri="{9D8B030D-6E8A-4147-A177-3AD203B41FA5}">
                      <a16:colId xmlns="" xmlns:a16="http://schemas.microsoft.com/office/drawing/2014/main" val="182955883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150829"/>
              </p:ext>
            </p:extLst>
          </p:nvPr>
        </p:nvGraphicFramePr>
        <p:xfrm>
          <a:off x="781523" y="912216"/>
          <a:ext cx="8761310" cy="24921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8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4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49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4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4965">
                  <a:extLst>
                    <a:ext uri="{9D8B030D-6E8A-4147-A177-3AD203B41FA5}">
                      <a16:colId xmlns="" xmlns:a16="http://schemas.microsoft.com/office/drawing/2014/main" val="4238648029"/>
                    </a:ext>
                  </a:extLst>
                </a:gridCol>
                <a:gridCol w="894965">
                  <a:extLst>
                    <a:ext uri="{9D8B030D-6E8A-4147-A177-3AD203B41FA5}">
                      <a16:colId xmlns="" xmlns:a16="http://schemas.microsoft.com/office/drawing/2014/main" val="369724100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605772"/>
              </p:ext>
            </p:extLst>
          </p:nvPr>
        </p:nvGraphicFramePr>
        <p:xfrm>
          <a:off x="845770" y="4273949"/>
          <a:ext cx="8632815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5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2741519344"/>
                    </a:ext>
                  </a:extLst>
                </a:gridCol>
                <a:gridCol w="947481">
                  <a:extLst>
                    <a:ext uri="{9D8B030D-6E8A-4147-A177-3AD203B41FA5}">
                      <a16:colId xmlns="" xmlns:a16="http://schemas.microsoft.com/office/drawing/2014/main" val="853005757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00" y="207055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69223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933069"/>
              </p:ext>
            </p:extLst>
          </p:nvPr>
        </p:nvGraphicFramePr>
        <p:xfrm>
          <a:off x="549796" y="1052736"/>
          <a:ext cx="11027348" cy="51310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7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3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23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23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80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47,57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92,14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6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6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48,13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84,80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23,15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56,13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39,79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48,75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43,93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62,72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3044" y="6400072"/>
            <a:ext cx="373386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911832"/>
              </p:ext>
            </p:extLst>
          </p:nvPr>
        </p:nvGraphicFramePr>
        <p:xfrm>
          <a:off x="189756" y="764703"/>
          <a:ext cx="10297143" cy="60537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5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1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1492780460"/>
                    </a:ext>
                  </a:extLst>
                </a:gridCol>
                <a:gridCol w="981422">
                  <a:extLst>
                    <a:ext uri="{9D8B030D-6E8A-4147-A177-3AD203B41FA5}">
                      <a16:colId xmlns="" xmlns:a16="http://schemas.microsoft.com/office/drawing/2014/main" val="135093025"/>
                    </a:ext>
                  </a:extLst>
                </a:gridCol>
              </a:tblGrid>
              <a:tr h="344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38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662354"/>
              </p:ext>
            </p:extLst>
          </p:nvPr>
        </p:nvGraphicFramePr>
        <p:xfrm>
          <a:off x="117749" y="1028702"/>
          <a:ext cx="11525768" cy="54281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2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7192">
                  <a:extLst>
                    <a:ext uri="{9D8B030D-6E8A-4147-A177-3AD203B41FA5}">
                      <a16:colId xmlns="" xmlns:a16="http://schemas.microsoft.com/office/drawing/2014/main" val="1840199215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760388771"/>
                    </a:ext>
                  </a:extLst>
                </a:gridCol>
                <a:gridCol w="929431">
                  <a:extLst>
                    <a:ext uri="{9D8B030D-6E8A-4147-A177-3AD203B41FA5}">
                      <a16:colId xmlns="" xmlns:a16="http://schemas.microsoft.com/office/drawing/2014/main" val="2075590979"/>
                    </a:ext>
                  </a:extLst>
                </a:gridCol>
              </a:tblGrid>
              <a:tr h="31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28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023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531587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60301"/>
              </p:ext>
            </p:extLst>
          </p:nvPr>
        </p:nvGraphicFramePr>
        <p:xfrm>
          <a:off x="261764" y="1143290"/>
          <a:ext cx="11673817" cy="48205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2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2833344024"/>
                    </a:ext>
                  </a:extLst>
                </a:gridCol>
                <a:gridCol w="1008549">
                  <a:extLst>
                    <a:ext uri="{9D8B030D-6E8A-4147-A177-3AD203B41FA5}">
                      <a16:colId xmlns="" xmlns:a16="http://schemas.microsoft.com/office/drawing/2014/main" val="1437298246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33363"/>
              </p:ext>
            </p:extLst>
          </p:nvPr>
        </p:nvGraphicFramePr>
        <p:xfrm>
          <a:off x="189758" y="1219200"/>
          <a:ext cx="11999067" cy="32773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5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1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2740027508"/>
                    </a:ext>
                  </a:extLst>
                </a:gridCol>
                <a:gridCol w="1277360">
                  <a:extLst>
                    <a:ext uri="{9D8B030D-6E8A-4147-A177-3AD203B41FA5}">
                      <a16:colId xmlns="" xmlns:a16="http://schemas.microsoft.com/office/drawing/2014/main" val="3929682265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123374"/>
              </p:ext>
            </p:extLst>
          </p:nvPr>
        </p:nvGraphicFramePr>
        <p:xfrm>
          <a:off x="220256" y="5487253"/>
          <a:ext cx="11968569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5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1280839207"/>
                    </a:ext>
                  </a:extLst>
                </a:gridCol>
                <a:gridCol w="1275962">
                  <a:extLst>
                    <a:ext uri="{9D8B030D-6E8A-4147-A177-3AD203B41FA5}">
                      <a16:colId xmlns="" xmlns:a16="http://schemas.microsoft.com/office/drawing/2014/main" val="1750072994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43109"/>
              </p:ext>
            </p:extLst>
          </p:nvPr>
        </p:nvGraphicFramePr>
        <p:xfrm>
          <a:off x="741226" y="1227900"/>
          <a:ext cx="11185828" cy="55134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2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3055884077"/>
                    </a:ext>
                  </a:extLst>
                </a:gridCol>
                <a:gridCol w="1057451">
                  <a:extLst>
                    <a:ext uri="{9D8B030D-6E8A-4147-A177-3AD203B41FA5}">
                      <a16:colId xmlns="" xmlns:a16="http://schemas.microsoft.com/office/drawing/2014/main" val="1119533893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444726"/>
              </p:ext>
            </p:extLst>
          </p:nvPr>
        </p:nvGraphicFramePr>
        <p:xfrm>
          <a:off x="189756" y="836712"/>
          <a:ext cx="11593287" cy="57825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767125459"/>
                    </a:ext>
                  </a:extLst>
                </a:gridCol>
                <a:gridCol w="1095970">
                  <a:extLst>
                    <a:ext uri="{9D8B030D-6E8A-4147-A177-3AD203B41FA5}">
                      <a16:colId xmlns="" xmlns:a16="http://schemas.microsoft.com/office/drawing/2014/main" val="519662954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16809"/>
              </p:ext>
            </p:extLst>
          </p:nvPr>
        </p:nvGraphicFramePr>
        <p:xfrm>
          <a:off x="765818" y="836712"/>
          <a:ext cx="10729192" cy="2251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2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6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70806919"/>
                    </a:ext>
                  </a:extLst>
                </a:gridCol>
                <a:gridCol w="1014283">
                  <a:extLst>
                    <a:ext uri="{9D8B030D-6E8A-4147-A177-3AD203B41FA5}">
                      <a16:colId xmlns="" xmlns:a16="http://schemas.microsoft.com/office/drawing/2014/main" val="16951884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254784"/>
              </p:ext>
            </p:extLst>
          </p:nvPr>
        </p:nvGraphicFramePr>
        <p:xfrm>
          <a:off x="909836" y="908720"/>
          <a:ext cx="10585179" cy="3031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3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6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3595978619"/>
                    </a:ext>
                  </a:extLst>
                </a:gridCol>
                <a:gridCol w="1000669">
                  <a:extLst>
                    <a:ext uri="{9D8B030D-6E8A-4147-A177-3AD203B41FA5}">
                      <a16:colId xmlns="" xmlns:a16="http://schemas.microsoft.com/office/drawing/2014/main" val="2470653308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42229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3.080.860.000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51,35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12.085.869.451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38,37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749.366.945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29,97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05017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JULI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19.061.619.222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47,65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53669744"/>
              </p:ext>
            </p:extLst>
          </p:nvPr>
        </p:nvGraphicFramePr>
        <p:xfrm>
          <a:off x="477788" y="1556792"/>
          <a:ext cx="11305256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558908" y="6309320"/>
            <a:ext cx="288032" cy="432048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5985041"/>
              </p:ext>
            </p:extLst>
          </p:nvPr>
        </p:nvGraphicFramePr>
        <p:xfrm>
          <a:off x="893468" y="1556793"/>
          <a:ext cx="3976808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277988" y="2060848"/>
            <a:ext cx="288032" cy="288032"/>
            <a:chOff x="6742484" y="2420888"/>
            <a:chExt cx="288032" cy="2880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214092" y="3645024"/>
            <a:ext cx="288032" cy="288032"/>
            <a:chOff x="6742484" y="2420888"/>
            <a:chExt cx="288032" cy="2880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780410339"/>
              </p:ext>
            </p:extLst>
          </p:nvPr>
        </p:nvGraphicFramePr>
        <p:xfrm>
          <a:off x="4277844" y="1566276"/>
          <a:ext cx="3976808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053891220"/>
              </p:ext>
            </p:extLst>
          </p:nvPr>
        </p:nvGraphicFramePr>
        <p:xfrm>
          <a:off x="7695341" y="1350961"/>
          <a:ext cx="3976808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734372" y="2060848"/>
            <a:ext cx="288032" cy="288032"/>
            <a:chOff x="6742484" y="2420888"/>
            <a:chExt cx="288032" cy="2880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652915" y="3068960"/>
            <a:ext cx="288032" cy="288032"/>
            <a:chOff x="6742484" y="2420888"/>
            <a:chExt cx="288032" cy="2880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174387" y="2060848"/>
            <a:ext cx="288032" cy="288032"/>
            <a:chOff x="6742484" y="2420888"/>
            <a:chExt cx="288032" cy="28803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037291" y="3760422"/>
            <a:ext cx="288032" cy="288032"/>
            <a:chOff x="6742484" y="2420888"/>
            <a:chExt cx="288032" cy="28803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197795" y="4471631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47,21 %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53947" y="4203492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64,15 %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57170" y="4639344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43,33 %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8466</TotalTime>
  <Words>4969</Words>
  <Application>Microsoft Office PowerPoint</Application>
  <PresentationFormat>Custom</PresentationFormat>
  <Paragraphs>3682</Paragraphs>
  <Slides>48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REALISASI PENDAPATAN</vt:lpstr>
      <vt:lpstr>PowerPoint Presentation</vt:lpstr>
      <vt:lpstr>PowerPoint Presentation</vt:lpstr>
      <vt:lpstr>PowerPoint Presentation</vt:lpstr>
      <vt:lpstr>B O R ( % )</vt:lpstr>
      <vt:lpstr>Cakupan Kunjungan Rawat Jalan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JULI 2018</vt:lpstr>
      <vt:lpstr>DATA WILAYAH CAKUPAN  JAWA TIMUR s/d JULI 2018</vt:lpstr>
      <vt:lpstr>DATA WILAYAH CAKUPAN  SURAKARTA &amp; JAWA TENGAH s/d JULI 2018</vt:lpstr>
      <vt:lpstr>DATA WILAYAH CAKUPAN  JAWA TIMUR s/d JULI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557</cp:revision>
  <cp:lastPrinted>2018-08-15T06:39:57Z</cp:lastPrinted>
  <dcterms:created xsi:type="dcterms:W3CDTF">2017-07-26T01:43:47Z</dcterms:created>
  <dcterms:modified xsi:type="dcterms:W3CDTF">2018-08-24T03:32:40Z</dcterms:modified>
</cp:coreProperties>
</file>