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52"/>
  </p:notesMasterIdLst>
  <p:handoutMasterIdLst>
    <p:handoutMasterId r:id="rId53"/>
  </p:handoutMasterIdLst>
  <p:sldIdLst>
    <p:sldId id="257" r:id="rId2"/>
    <p:sldId id="330" r:id="rId3"/>
    <p:sldId id="317" r:id="rId4"/>
    <p:sldId id="331" r:id="rId5"/>
    <p:sldId id="346" r:id="rId6"/>
    <p:sldId id="332" r:id="rId7"/>
    <p:sldId id="260" r:id="rId8"/>
    <p:sldId id="357" r:id="rId9"/>
    <p:sldId id="391" r:id="rId10"/>
    <p:sldId id="333" r:id="rId11"/>
    <p:sldId id="265" r:id="rId12"/>
    <p:sldId id="390" r:id="rId13"/>
    <p:sldId id="358" r:id="rId14"/>
    <p:sldId id="360" r:id="rId15"/>
    <p:sldId id="362" r:id="rId16"/>
    <p:sldId id="272" r:id="rId17"/>
    <p:sldId id="361" r:id="rId18"/>
    <p:sldId id="285" r:id="rId19"/>
    <p:sldId id="389" r:id="rId20"/>
    <p:sldId id="334" r:id="rId21"/>
    <p:sldId id="335" r:id="rId22"/>
    <p:sldId id="336" r:id="rId23"/>
    <p:sldId id="337" r:id="rId24"/>
    <p:sldId id="338" r:id="rId25"/>
    <p:sldId id="363" r:id="rId26"/>
    <p:sldId id="384" r:id="rId27"/>
    <p:sldId id="364" r:id="rId28"/>
    <p:sldId id="385" r:id="rId29"/>
    <p:sldId id="365" r:id="rId30"/>
    <p:sldId id="386" r:id="rId31"/>
    <p:sldId id="366" r:id="rId32"/>
    <p:sldId id="388" r:id="rId33"/>
    <p:sldId id="368" r:id="rId34"/>
    <p:sldId id="369" r:id="rId35"/>
    <p:sldId id="387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44" r:id="rId51"/>
  </p:sldIdLst>
  <p:sldSz cx="12188825" cy="6858000"/>
  <p:notesSz cx="6858000" cy="11134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CC00FF"/>
    <a:srgbClr val="6666FF"/>
    <a:srgbClr val="FF6600"/>
    <a:srgbClr val="FF0000"/>
    <a:srgbClr val="99FF66"/>
    <a:srgbClr val="000000"/>
    <a:srgbClr val="CC3300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2639" autoAdjust="0"/>
  </p:normalViewPr>
  <p:slideViewPr>
    <p:cSldViewPr>
      <p:cViewPr varScale="1">
        <p:scale>
          <a:sx n="68" d="100"/>
          <a:sy n="68" d="100"/>
        </p:scale>
        <p:origin x="786" y="66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-1.191684407438214E-3"/>
                  <c:y val="-4.87336202410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93264108000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7.7420410077892632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47-43B8-9F0F-6C081B99ABCB}"/>
                </c:ext>
              </c:extLst>
            </c:dLbl>
            <c:dLbl>
              <c:idx val="1"/>
              <c:layout>
                <c:manualLayout>
                  <c:x val="7.38844332611691E-2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49857388865</c:v>
                </c:pt>
                <c:pt idx="1">
                  <c:v>38962521272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992256"/>
        <c:axId val="245002240"/>
        <c:axId val="0"/>
      </c:bar3DChart>
      <c:catAx>
        <c:axId val="2449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id-ID"/>
          </a:p>
        </c:txPr>
        <c:crossAx val="245002240"/>
        <c:crosses val="autoZero"/>
        <c:auto val="1"/>
        <c:lblAlgn val="ctr"/>
        <c:lblOffset val="100"/>
        <c:noMultiLvlLbl val="0"/>
      </c:catAx>
      <c:valAx>
        <c:axId val="24500224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44992256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id-ID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306930693069355E-2"/>
          <c:y val="7.421150278293139E-3"/>
          <c:w val="0.90759075907590758"/>
          <c:h val="0.76994434137291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Rawat Jalan</c:v>
                </c:pt>
              </c:strCache>
            </c:strRef>
          </c:tx>
          <c:spPr>
            <a:solidFill>
              <a:srgbClr val="DA5912"/>
            </a:solidFill>
            <a:ln w="25396">
              <a:noFill/>
            </a:ln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82</c:v>
                </c:pt>
                <c:pt idx="1">
                  <c:v>44</c:v>
                </c:pt>
                <c:pt idx="2">
                  <c:v>42</c:v>
                </c:pt>
                <c:pt idx="3">
                  <c:v>48</c:v>
                </c:pt>
                <c:pt idx="4">
                  <c:v>62</c:v>
                </c:pt>
                <c:pt idx="5">
                  <c:v>72</c:v>
                </c:pt>
                <c:pt idx="6">
                  <c:v>33</c:v>
                </c:pt>
                <c:pt idx="7">
                  <c:v>45</c:v>
                </c:pt>
                <c:pt idx="8">
                  <c:v>35</c:v>
                </c:pt>
                <c:pt idx="9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C-41AE-90A8-97B263E8F7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Rawat Inap</c:v>
                </c:pt>
              </c:strCache>
            </c:strRef>
          </c:tx>
          <c:spPr>
            <a:solidFill>
              <a:srgbClr val="6666FF"/>
            </a:solidFill>
            <a:ln w="25396">
              <a:noFill/>
            </a:ln>
          </c:spPr>
          <c:invertIfNegative val="0"/>
          <c:dLbls>
            <c:dLbl>
              <c:idx val="3"/>
              <c:layout>
                <c:manualLayout>
                  <c:x val="1.4268075798310156E-2"/>
                  <c:y val="-4.3199497661274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FC-41AE-90A8-97B263E8F70A}"/>
                </c:ext>
              </c:extLst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227</c:v>
                </c:pt>
                <c:pt idx="1">
                  <c:v>224</c:v>
                </c:pt>
                <c:pt idx="2">
                  <c:v>250</c:v>
                </c:pt>
                <c:pt idx="3">
                  <c:v>257</c:v>
                </c:pt>
                <c:pt idx="4">
                  <c:v>238</c:v>
                </c:pt>
                <c:pt idx="5">
                  <c:v>195</c:v>
                </c:pt>
                <c:pt idx="6">
                  <c:v>257</c:v>
                </c:pt>
                <c:pt idx="7">
                  <c:v>206</c:v>
                </c:pt>
                <c:pt idx="8">
                  <c:v>240</c:v>
                </c:pt>
                <c:pt idx="9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FC-41AE-90A8-97B263E8F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162496"/>
        <c:axId val="131164032"/>
        <c:axId val="0"/>
      </c:bar3DChart>
      <c:catAx>
        <c:axId val="1311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d-ID"/>
          </a:p>
        </c:txPr>
        <c:crossAx val="131164032"/>
        <c:crosses val="autoZero"/>
        <c:auto val="1"/>
        <c:lblAlgn val="ctr"/>
        <c:lblOffset val="100"/>
        <c:noMultiLvlLbl val="0"/>
      </c:catAx>
      <c:valAx>
        <c:axId val="131164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162496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overlay val="0"/>
      <c:spPr>
        <a:noFill/>
        <a:ln w="253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1012101210122"/>
          <c:y val="4.9861495844875418E-2"/>
          <c:w val="0.88228822882288238"/>
          <c:h val="0.656383227614819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KUNJUNGAN</c:v>
                </c:pt>
              </c:strCache>
            </c:strRef>
          </c:tx>
          <c:spPr>
            <a:ln w="31877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FF0000"/>
              </a:solidFill>
              <a:ln w="10625">
                <a:solidFill>
                  <a:srgbClr val="00B0F0"/>
                </a:solidFill>
              </a:ln>
              <a:effectLst/>
            </c:spPr>
          </c:marker>
          <c:dLbls>
            <c:spPr>
              <a:solidFill>
                <a:srgbClr val="FFFF00"/>
              </a:solidFill>
              <a:ln w="26133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id-ID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309</c:v>
                </c:pt>
                <c:pt idx="1">
                  <c:v>268</c:v>
                </c:pt>
                <c:pt idx="2">
                  <c:v>292</c:v>
                </c:pt>
                <c:pt idx="3">
                  <c:v>305</c:v>
                </c:pt>
                <c:pt idx="4">
                  <c:v>300</c:v>
                </c:pt>
                <c:pt idx="5">
                  <c:v>267</c:v>
                </c:pt>
                <c:pt idx="6">
                  <c:v>290</c:v>
                </c:pt>
                <c:pt idx="7">
                  <c:v>251</c:v>
                </c:pt>
                <c:pt idx="8">
                  <c:v>275</c:v>
                </c:pt>
                <c:pt idx="9">
                  <c:v>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28-4C73-B5B1-7B363B507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25056"/>
        <c:axId val="132127360"/>
      </c:lineChart>
      <c:catAx>
        <c:axId val="1321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6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2"/>
                </a:solidFill>
                <a:latin typeface="Verdana"/>
                <a:ea typeface="Verdana"/>
                <a:cs typeface="Verdana"/>
              </a:defRPr>
            </a:pPr>
            <a:endParaRPr lang="id-ID"/>
          </a:p>
        </c:txPr>
        <c:crossAx val="132127360"/>
        <c:crosses val="autoZero"/>
        <c:auto val="1"/>
        <c:lblAlgn val="ctr"/>
        <c:lblOffset val="100"/>
        <c:noMultiLvlLbl val="0"/>
      </c:catAx>
      <c:valAx>
        <c:axId val="1321273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2125056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0" b="0" i="0" u="none" strike="noStrike" baseline="0">
          <a:solidFill>
            <a:srgbClr val="000000"/>
          </a:solidFill>
          <a:latin typeface="Impact"/>
          <a:ea typeface="Impact"/>
          <a:cs typeface="Impact"/>
        </a:defRPr>
      </a:pPr>
      <a:endParaRPr lang="id-ID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EE8-42A8-9D9C-FD121F6DFE8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EE8-42A8-9D9C-FD121F6DFE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EE8-42A8-9D9C-FD121F6DFE87}"/>
              </c:ext>
            </c:extLst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  <c:extLst>
              <c:ext xmlns:c16="http://schemas.microsoft.com/office/drawing/2014/chart" uri="{C3380CC4-5D6E-409C-BE32-E72D297353CC}">
                <c16:uniqueId val="{00000007-CEE8-42A8-9D9C-FD121F6DFE87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E8-42A8-9D9C-FD121F6DFE87}"/>
                </c:ext>
              </c:extLst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E8-42A8-9D9C-FD121F6DFE87}"/>
                </c:ext>
              </c:extLst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E8-42A8-9D9C-FD121F6DFE87}"/>
                </c:ext>
              </c:extLst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E8-42A8-9D9C-FD121F6DFE87}"/>
                </c:ext>
              </c:extLst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E8-42A8-9D9C-FD121F6DF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12897</c:v>
                </c:pt>
                <c:pt idx="1">
                  <c:v>9548</c:v>
                </c:pt>
                <c:pt idx="2">
                  <c:v>13108</c:v>
                </c:pt>
                <c:pt idx="3">
                  <c:v>1050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E8-42A8-9D9C-FD121F6DF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196544"/>
        <c:axId val="132650112"/>
        <c:axId val="0"/>
      </c:bar3DChart>
      <c:catAx>
        <c:axId val="25519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id-ID"/>
          </a:p>
        </c:txPr>
        <c:crossAx val="132650112"/>
        <c:crosses val="autoZero"/>
        <c:auto val="1"/>
        <c:lblAlgn val="ctr"/>
        <c:lblOffset val="100"/>
        <c:noMultiLvlLbl val="0"/>
      </c:catAx>
      <c:valAx>
        <c:axId val="13265011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5519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03009403912547E-2"/>
          <c:y val="9.406362256045625E-2"/>
          <c:w val="0.96879398119217486"/>
          <c:h val="0.69759517461022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4D1-4B92-B6F5-413A16ECD1F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4D1-4B92-B6F5-413A16ECD1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4D1-4B92-B6F5-413A16ECD1F1}"/>
              </c:ext>
            </c:extLst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  <c:extLst>
              <c:ext xmlns:c16="http://schemas.microsoft.com/office/drawing/2014/chart" uri="{C3380CC4-5D6E-409C-BE32-E72D297353CC}">
                <c16:uniqueId val="{00000007-24D1-4B92-B6F5-413A16ECD1F1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D1-4B92-B6F5-413A16ECD1F1}"/>
                </c:ext>
              </c:extLst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1-4B92-B6F5-413A16ECD1F1}"/>
                </c:ext>
              </c:extLst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1-4B92-B6F5-413A16ECD1F1}"/>
                </c:ext>
              </c:extLst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D1-4B92-B6F5-413A16ECD1F1}"/>
                </c:ext>
              </c:extLst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D1-4B92-B6F5-413A16EC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388</c:v>
                </c:pt>
                <c:pt idx="1">
                  <c:v>638</c:v>
                </c:pt>
                <c:pt idx="2">
                  <c:v>1234</c:v>
                </c:pt>
                <c:pt idx="3">
                  <c:v>207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D1-4B92-B6F5-413A16ECD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684416"/>
        <c:axId val="132694400"/>
        <c:axId val="0"/>
      </c:bar3DChart>
      <c:catAx>
        <c:axId val="13268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id-ID"/>
          </a:p>
        </c:txPr>
        <c:crossAx val="132694400"/>
        <c:crosses val="autoZero"/>
        <c:auto val="1"/>
        <c:lblAlgn val="ctr"/>
        <c:lblOffset val="100"/>
        <c:noMultiLvlLbl val="0"/>
      </c:catAx>
      <c:valAx>
        <c:axId val="13269440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3268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8477084650732575E-2"/>
          <c:w val="0.98131753938168231"/>
          <c:h val="0.904510725682245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invertIfNegative val="0"/>
            <c:bubble3D val="0"/>
            <c:spPr>
              <a:solidFill>
                <a:srgbClr val="6666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Pt>
            <c:idx val="8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DB08-4984-A4C5-5919F096901A}"/>
              </c:ext>
            </c:extLst>
          </c:dPt>
          <c:dLbls>
            <c:dLbl>
              <c:idx val="0"/>
              <c:layout>
                <c:manualLayout>
                  <c:x val="0"/>
                  <c:y val="-1.113464925306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8-4984-A4C5-5919F096901A}"/>
                </c:ext>
              </c:extLst>
            </c:dLbl>
            <c:dLbl>
              <c:idx val="1"/>
              <c:layout>
                <c:manualLayout>
                  <c:x val="0"/>
                  <c:y val="-1.94856361928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8-4984-A4C5-5919F096901A}"/>
                </c:ext>
              </c:extLst>
            </c:dLbl>
            <c:dLbl>
              <c:idx val="2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08-4984-A4C5-5919F096901A}"/>
                </c:ext>
              </c:extLst>
            </c:dLbl>
            <c:dLbl>
              <c:idx val="3"/>
              <c:layout>
                <c:manualLayout>
                  <c:x val="-4.2688108964538223E-2"/>
                  <c:y val="-2.34684241433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8-4984-A4C5-5919F096901A}"/>
                </c:ext>
              </c:extLst>
            </c:dLbl>
            <c:dLbl>
              <c:idx val="4"/>
              <c:layout>
                <c:manualLayout>
                  <c:x val="-2.2467425770809611E-3"/>
                  <c:y val="-4.561636008697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8-4984-A4C5-5919F096901A}"/>
                </c:ext>
              </c:extLst>
            </c:dLbl>
            <c:dLbl>
              <c:idx val="5"/>
              <c:layout>
                <c:manualLayout>
                  <c:x val="-1.1233712885404805E-3"/>
                  <c:y val="-3.858599044550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8-4984-A4C5-5919F096901A}"/>
                </c:ext>
              </c:extLst>
            </c:dLbl>
            <c:dLbl>
              <c:idx val="6"/>
              <c:layout>
                <c:manualLayout>
                  <c:x val="7.3486356204698925E-17"/>
                  <c:y val="-2.226929850613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8-4984-A4C5-5919F096901A}"/>
                </c:ext>
              </c:extLst>
            </c:dLbl>
            <c:dLbl>
              <c:idx val="7"/>
              <c:layout>
                <c:manualLayout>
                  <c:x val="-2.9491946047042191E-2"/>
                  <c:y val="-2.874581395717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08-4984-A4C5-5919F096901A}"/>
                </c:ext>
              </c:extLst>
            </c:dLbl>
            <c:dLbl>
              <c:idx val="8"/>
              <c:layout>
                <c:manualLayout>
                  <c:x val="-4.0083930068376293E-3"/>
                  <c:y val="-2.783662313267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08-4984-A4C5-5919F096901A}"/>
                </c:ext>
              </c:extLst>
            </c:dLbl>
            <c:dLbl>
              <c:idx val="9"/>
              <c:layout>
                <c:manualLayout>
                  <c:x val="2.0041965034188133E-3"/>
                  <c:y val="-8.350986939801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08-4984-A4C5-5919F096901A}"/>
                </c:ext>
              </c:extLst>
            </c:dLbl>
            <c:dLbl>
              <c:idx val="10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08-4984-A4C5-5919F096901A}"/>
                </c:ext>
              </c:extLst>
            </c:dLbl>
            <c:spPr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Sheet1!$B$2:$B$11</c:f>
              <c:numCache>
                <c:formatCode>_(* #,##0_);_(* \(#,##0\);_(* "-"_);_(@_)</c:formatCode>
                <c:ptCount val="10"/>
                <c:pt idx="0">
                  <c:v>3313857775</c:v>
                </c:pt>
                <c:pt idx="1">
                  <c:v>5535111155</c:v>
                </c:pt>
                <c:pt idx="2">
                  <c:v>7918307966</c:v>
                </c:pt>
                <c:pt idx="3">
                  <c:v>12585747071</c:v>
                </c:pt>
                <c:pt idx="4">
                  <c:v>13193610603</c:v>
                </c:pt>
                <c:pt idx="5">
                  <c:v>15597641575</c:v>
                </c:pt>
                <c:pt idx="6">
                  <c:v>19061619222</c:v>
                </c:pt>
                <c:pt idx="7">
                  <c:v>21015405672</c:v>
                </c:pt>
                <c:pt idx="8">
                  <c:v>23640288483</c:v>
                </c:pt>
                <c:pt idx="9">
                  <c:v>26547247966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281408"/>
        <c:axId val="43299584"/>
        <c:axId val="0"/>
      </c:bar3DChart>
      <c:catAx>
        <c:axId val="4328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id-ID"/>
          </a:p>
        </c:txPr>
        <c:crossAx val="43299584"/>
        <c:crosses val="autoZero"/>
        <c:auto val="1"/>
        <c:lblAlgn val="ctr"/>
        <c:lblOffset val="100"/>
        <c:noMultiLvlLbl val="0"/>
      </c:catAx>
      <c:valAx>
        <c:axId val="4329958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432814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 smtClean="0"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2E-4E7D-A9CC-47B9C3E08E6A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33283000000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25102753377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2981632"/>
        <c:axId val="42983424"/>
        <c:axId val="0"/>
      </c:bar3DChart>
      <c:catAx>
        <c:axId val="42981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983424"/>
        <c:crosses val="autoZero"/>
        <c:auto val="1"/>
        <c:lblAlgn val="ctr"/>
        <c:lblOffset val="100"/>
        <c:noMultiLvlLbl val="0"/>
      </c:catAx>
      <c:valAx>
        <c:axId val="4298342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42981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 smtClean="0"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18A-4839-9B08-342DB0D6D0F6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1172000000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1090561000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135744"/>
        <c:axId val="43137280"/>
        <c:axId val="0"/>
      </c:bar3DChart>
      <c:catAx>
        <c:axId val="43135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37280"/>
        <c:crosses val="autoZero"/>
        <c:auto val="1"/>
        <c:lblAlgn val="ctr"/>
        <c:lblOffset val="100"/>
        <c:noMultiLvlLbl val="0"/>
      </c:catAx>
      <c:valAx>
        <c:axId val="4313728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43135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Lain-lain</a:t>
            </a:r>
            <a:endParaRPr lang="en-US" sz="1600" b="1" dirty="0"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0F-4644-9312-6031FE453EBE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545000000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353933589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182336"/>
        <c:axId val="43184128"/>
        <c:axId val="0"/>
      </c:bar3DChart>
      <c:catAx>
        <c:axId val="4318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84128"/>
        <c:crosses val="autoZero"/>
        <c:auto val="1"/>
        <c:lblAlgn val="ctr"/>
        <c:lblOffset val="100"/>
        <c:noMultiLvlLbl val="0"/>
      </c:catAx>
      <c:valAx>
        <c:axId val="4318412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43182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 (%)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62.98</c:v>
                </c:pt>
                <c:pt idx="1">
                  <c:v>64.53</c:v>
                </c:pt>
                <c:pt idx="2">
                  <c:v>70.13</c:v>
                </c:pt>
                <c:pt idx="3">
                  <c:v>70.62</c:v>
                </c:pt>
                <c:pt idx="4">
                  <c:v>67.37</c:v>
                </c:pt>
                <c:pt idx="5">
                  <c:v>60.38</c:v>
                </c:pt>
                <c:pt idx="6" formatCode="0.00">
                  <c:v>65.3</c:v>
                </c:pt>
                <c:pt idx="7" formatCode="0.00">
                  <c:v>61.5</c:v>
                </c:pt>
                <c:pt idx="8">
                  <c:v>60.88</c:v>
                </c:pt>
                <c:pt idx="9">
                  <c:v>60.93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(65%)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dLbl>
              <c:idx val="5"/>
              <c:layout>
                <c:manualLayout>
                  <c:x val="-5.4249649471226728E-2"/>
                  <c:y val="-7.1935096642378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32-42D7-9B8D-B979BB050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  <c:pt idx="9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636544"/>
        <c:axId val="125240448"/>
      </c:lineChart>
      <c:catAx>
        <c:axId val="1246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d-ID"/>
          </a:p>
        </c:txPr>
        <c:crossAx val="125240448"/>
        <c:crosses val="autoZero"/>
        <c:auto val="1"/>
        <c:lblAlgn val="ctr"/>
        <c:lblOffset val="100"/>
        <c:noMultiLvlLbl val="0"/>
      </c:catAx>
      <c:valAx>
        <c:axId val="125240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4636544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5822698953581256"/>
          <c:y val="0.72403141089181899"/>
          <c:w val="0.2813299192571210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(Hari)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defRPr>
                </a:pPr>
                <a:endParaRPr lang="id-I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28</c:v>
                </c:pt>
                <c:pt idx="1">
                  <c:v>27</c:v>
                </c:pt>
                <c:pt idx="2">
                  <c:v>24</c:v>
                </c:pt>
                <c:pt idx="3">
                  <c:v>28</c:v>
                </c:pt>
                <c:pt idx="4">
                  <c:v>27</c:v>
                </c:pt>
                <c:pt idx="5">
                  <c:v>29</c:v>
                </c:pt>
                <c:pt idx="6">
                  <c:v>27</c:v>
                </c:pt>
                <c:pt idx="7">
                  <c:v>27</c:v>
                </c:pt>
                <c:pt idx="8">
                  <c:v>25</c:v>
                </c:pt>
                <c:pt idx="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4B-4C9B-B4A2-E536C8DAF1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(27)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CF-48F5-AC4C-C255CD7DE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270272"/>
        <c:axId val="125272064"/>
      </c:lineChart>
      <c:catAx>
        <c:axId val="1252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d-ID"/>
          </a:p>
        </c:txPr>
        <c:crossAx val="125272064"/>
        <c:crosses val="autoZero"/>
        <c:auto val="1"/>
        <c:lblAlgn val="ctr"/>
        <c:lblOffset val="100"/>
        <c:noMultiLvlLbl val="0"/>
      </c:catAx>
      <c:valAx>
        <c:axId val="125272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27027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6471231510383245"/>
          <c:y val="0.80449784331955343"/>
          <c:w val="0.30152870017341632"/>
          <c:h val="0.10689307274808721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2811974663E-2"/>
          <c:y val="8.2696958336523449E-2"/>
          <c:w val="0.90212310538822538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(2870)</c:v>
                </c:pt>
              </c:strCache>
            </c:strRef>
          </c:tx>
          <c:spPr>
            <a:ln w="254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9.2611262982134179E-2"/>
                  <c:y val="4.191164628946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C7-4E90-B4E1-13A917E2B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Sheet1!$C$2:$C$11</c:f>
              <c:numCache>
                <c:formatCode>_(* #.##0_);_(* \(#.##0\);_(* "-"??_);_(@_)</c:formatCode>
                <c:ptCount val="10"/>
                <c:pt idx="0">
                  <c:v>2870</c:v>
                </c:pt>
                <c:pt idx="1">
                  <c:v>2870</c:v>
                </c:pt>
                <c:pt idx="2">
                  <c:v>2870</c:v>
                </c:pt>
                <c:pt idx="3">
                  <c:v>2870</c:v>
                </c:pt>
                <c:pt idx="4">
                  <c:v>2870</c:v>
                </c:pt>
                <c:pt idx="5">
                  <c:v>2870</c:v>
                </c:pt>
                <c:pt idx="6">
                  <c:v>2870</c:v>
                </c:pt>
                <c:pt idx="7">
                  <c:v>2870</c:v>
                </c:pt>
                <c:pt idx="8">
                  <c:v>2870</c:v>
                </c:pt>
                <c:pt idx="9">
                  <c:v>2870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RJ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2.2609409984454293E-2"/>
                  <c:y val="-5.9051199531117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15-4B8A-BB8C-EBAF462E3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Sheet1!$B$2:$B$11</c:f>
              <c:numCache>
                <c:formatCode>_(* #.##0_);_(* \(#.##0\);_(* "-"??_);_(@_)</c:formatCode>
                <c:ptCount val="10"/>
                <c:pt idx="0">
                  <c:v>8300</c:v>
                </c:pt>
                <c:pt idx="1">
                  <c:v>6918</c:v>
                </c:pt>
                <c:pt idx="2">
                  <c:v>7270</c:v>
                </c:pt>
                <c:pt idx="3">
                  <c:v>7759</c:v>
                </c:pt>
                <c:pt idx="4">
                  <c:v>7462</c:v>
                </c:pt>
                <c:pt idx="5">
                  <c:v>6381</c:v>
                </c:pt>
                <c:pt idx="6">
                  <c:v>8482</c:v>
                </c:pt>
                <c:pt idx="7">
                  <c:v>7348</c:v>
                </c:pt>
                <c:pt idx="8">
                  <c:v>5860</c:v>
                </c:pt>
                <c:pt idx="9">
                  <c:v>6658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434688"/>
        <c:axId val="126437632"/>
      </c:lineChart>
      <c:catAx>
        <c:axId val="12643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d-ID"/>
          </a:p>
        </c:txPr>
        <c:crossAx val="126437632"/>
        <c:crosses val="autoZero"/>
        <c:auto val="1"/>
        <c:lblAlgn val="ctr"/>
        <c:lblOffset val="100"/>
        <c:noMultiLvlLbl val="0"/>
      </c:catAx>
      <c:valAx>
        <c:axId val="126437632"/>
        <c:scaling>
          <c:orientation val="minMax"/>
        </c:scaling>
        <c:delete val="1"/>
        <c:axPos val="l"/>
        <c:numFmt formatCode="_(* #.##0_);_(* \(#.##0\);_(* &quot;-&quot;??_);_(@_)" sourceLinked="1"/>
        <c:majorTickMark val="none"/>
        <c:minorTickMark val="none"/>
        <c:tickLblPos val="nextTo"/>
        <c:crossAx val="126434688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590997593941306"/>
          <c:y val="0.73241360920656962"/>
          <c:w val="0.53494127173217576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5995583467741E-2"/>
          <c:y val="5.8588853474332681E-2"/>
          <c:w val="0.88837378533032041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(400)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0.11521350213111069"/>
                  <c:y val="2.614911998945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44-4034-9E3B-BA93BA92B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44-4034-9E3B-BA93BA92B03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RI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id-ID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  <c:pt idx="8">
                  <c:v>SEP</c:v>
                </c:pt>
                <c:pt idx="9">
                  <c:v>OKT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247</c:v>
                </c:pt>
                <c:pt idx="1">
                  <c:v>230</c:v>
                </c:pt>
                <c:pt idx="2">
                  <c:v>268</c:v>
                </c:pt>
                <c:pt idx="3">
                  <c:v>266</c:v>
                </c:pt>
                <c:pt idx="4">
                  <c:v>279</c:v>
                </c:pt>
                <c:pt idx="5">
                  <c:v>193</c:v>
                </c:pt>
                <c:pt idx="6">
                  <c:v>273</c:v>
                </c:pt>
                <c:pt idx="7">
                  <c:v>264</c:v>
                </c:pt>
                <c:pt idx="8">
                  <c:v>196</c:v>
                </c:pt>
                <c:pt idx="9">
                  <c:v>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44-4034-9E3B-BA93BA92B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415424"/>
        <c:axId val="125418112"/>
      </c:lineChart>
      <c:catAx>
        <c:axId val="1254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d-ID"/>
          </a:p>
        </c:txPr>
        <c:crossAx val="125418112"/>
        <c:crosses val="autoZero"/>
        <c:auto val="1"/>
        <c:lblAlgn val="ctr"/>
        <c:lblOffset val="100"/>
        <c:noMultiLvlLbl val="0"/>
      </c:catAx>
      <c:valAx>
        <c:axId val="12541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41542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8209847537503385"/>
          <c:y val="0.80449764863818685"/>
          <c:w val="0.4608886286028275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0.63208</cdr:x>
      <cdr:y>0.67867</cdr:y>
    </cdr:from>
    <cdr:to>
      <cdr:x>0.76241</cdr:x>
      <cdr:y>0.7638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6792" y="3778618"/>
          <a:ext cx="1147879" cy="474011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127000" dist="38100" dir="2700000" algn="ctr">
            <a:srgbClr val="000000">
              <a:alpha val="45000"/>
            </a:srgbClr>
          </a:outerShdw>
        </a:effectLst>
        <a:scene3d xmlns:a="http://schemas.openxmlformats.org/drawingml/2006/main"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xmlns:a="http://schemas.openxmlformats.org/drawingml/2006/main" prstMaterial="translucentPowder">
          <a:bevelT w="203200" h="50800" prst="softRound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41,77%</a:t>
          </a:r>
          <a:endParaRPr lang="en-US" sz="20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0.21795</cdr:x>
      <cdr:y>0.18841</cdr:y>
    </cdr:from>
    <cdr:to>
      <cdr:x>0.60855</cdr:x>
      <cdr:y>0.27536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851035" y="936104"/>
          <a:ext cx="1525229" cy="432048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38.283.000.000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0.51635</cdr:x>
      <cdr:y>0.34783</cdr:y>
    </cdr:from>
    <cdr:to>
      <cdr:x>0.92204</cdr:x>
      <cdr:y>0.43478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2016224" y="1728192"/>
          <a:ext cx="1584139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25.102.753.377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0.23507</cdr:x>
      <cdr:y>0.23188</cdr:y>
    </cdr:from>
    <cdr:to>
      <cdr:x>0.62567</cdr:x>
      <cdr:y>0.31883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917912" y="1152128"/>
          <a:ext cx="1525215" cy="43201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1.172.000.000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0.51635</cdr:x>
      <cdr:y>0.3913</cdr:y>
    </cdr:from>
    <cdr:to>
      <cdr:x>0.92203</cdr:x>
      <cdr:y>0.47825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2016224" y="1944216"/>
          <a:ext cx="1584138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1.090.561.000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0.68556</cdr:x>
      <cdr:y>0.61092</cdr:y>
    </cdr:from>
    <cdr:to>
      <cdr:x>0.96946</cdr:x>
      <cdr:y>0.77738</cdr:y>
    </cdr:to>
    <cdr:sp macro="" textlink="">
      <cdr:nvSpPr>
        <cdr:cNvPr id="4" name="Right Arrow 3"/>
        <cdr:cNvSpPr/>
      </cdr:nvSpPr>
      <cdr:spPr>
        <a:xfrm xmlns:a="http://schemas.openxmlformats.org/drawingml/2006/main" rot="20484966" flipH="1">
          <a:off x="2676985" y="3035403"/>
          <a:ext cx="1108559" cy="82707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  <a:effectLst xmlns:a="http://schemas.openxmlformats.org/drawingml/2006/main">
          <a:innerShdw blurRad="63500" dist="50800" dir="18900000">
            <a:prstClr val="black">
              <a:alpha val="50000"/>
            </a:prstClr>
          </a:inn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93,05%</a:t>
          </a:r>
          <a:endParaRPr lang="en-US" sz="1200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0.23507</cdr:x>
      <cdr:y>0.23188</cdr:y>
    </cdr:from>
    <cdr:to>
      <cdr:x>0.57167</cdr:x>
      <cdr:y>0.31883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917901" y="1152108"/>
          <a:ext cx="1314347" cy="43201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545.000.000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0.4979</cdr:x>
      <cdr:y>0.38371</cdr:y>
    </cdr:from>
    <cdr:to>
      <cdr:x>0.85294</cdr:x>
      <cdr:y>0.47066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944216" y="1906486"/>
          <a:ext cx="1386360" cy="43201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353.933.589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0.68556</cdr:x>
      <cdr:y>0.61092</cdr:y>
    </cdr:from>
    <cdr:to>
      <cdr:x>0.96946</cdr:x>
      <cdr:y>0.77738</cdr:y>
    </cdr:to>
    <cdr:sp macro="" textlink="">
      <cdr:nvSpPr>
        <cdr:cNvPr id="4" name="Right Arrow 3"/>
        <cdr:cNvSpPr/>
      </cdr:nvSpPr>
      <cdr:spPr>
        <a:xfrm xmlns:a="http://schemas.openxmlformats.org/drawingml/2006/main" rot="20484966" flipH="1">
          <a:off x="2676975" y="3035388"/>
          <a:ext cx="1108572" cy="82706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  <a:effectLst xmlns:a="http://schemas.openxmlformats.org/drawingml/2006/main">
          <a:innerShdw blurRad="63500" dist="50800" dir="18900000">
            <a:prstClr val="black">
              <a:alpha val="50000"/>
            </a:prstClr>
          </a:inn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64,94%</a:t>
          </a:r>
          <a:endParaRPr lang="en-US" sz="1200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t>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0988" y="835025"/>
            <a:ext cx="7419976" cy="4175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88995"/>
            <a:ext cx="5486400" cy="5010626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76060"/>
            <a:ext cx="2971800" cy="556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t>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0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0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7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t>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7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8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3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6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6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7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1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4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82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5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5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18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09650" y="998538"/>
            <a:ext cx="8877300" cy="499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80988" y="835025"/>
            <a:ext cx="7419976" cy="41751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t>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t>Dec-18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0466" y="2743200"/>
            <a:ext cx="3334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OKTOBER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66489043"/>
              </p:ext>
            </p:extLst>
          </p:nvPr>
        </p:nvGraphicFramePr>
        <p:xfrm>
          <a:off x="1708837" y="1628800"/>
          <a:ext cx="7992888" cy="39214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2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2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s/d 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OKTOBER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64,47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72.438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2.467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54891759"/>
              </p:ext>
            </p:extLst>
          </p:nvPr>
        </p:nvGraphicFramePr>
        <p:xfrm>
          <a:off x="765820" y="1077739"/>
          <a:ext cx="11144547" cy="50963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6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671">
                  <a:extLst>
                    <a:ext uri="{9D8B030D-6E8A-4147-A177-3AD203B41FA5}">
                      <a16:colId xmlns:a16="http://schemas.microsoft.com/office/drawing/2014/main" val="1599641738"/>
                    </a:ext>
                  </a:extLst>
                </a:gridCol>
                <a:gridCol w="985671">
                  <a:extLst>
                    <a:ext uri="{9D8B030D-6E8A-4147-A177-3AD203B41FA5}">
                      <a16:colId xmlns:a16="http://schemas.microsoft.com/office/drawing/2014/main" val="1917395958"/>
                    </a:ext>
                  </a:extLst>
                </a:gridCol>
                <a:gridCol w="985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5671">
                  <a:extLst>
                    <a:ext uri="{9D8B030D-6E8A-4147-A177-3AD203B41FA5}">
                      <a16:colId xmlns:a16="http://schemas.microsoft.com/office/drawing/2014/main" val="1585835553"/>
                    </a:ext>
                  </a:extLst>
                </a:gridCol>
                <a:gridCol w="985671">
                  <a:extLst>
                    <a:ext uri="{9D8B030D-6E8A-4147-A177-3AD203B41FA5}">
                      <a16:colId xmlns:a16="http://schemas.microsoft.com/office/drawing/2014/main" val="2075333987"/>
                    </a:ext>
                  </a:extLst>
                </a:gridCol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JUNI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JULI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AGT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SEPT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OKT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70,47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70,62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67,36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60,38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65,30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61,50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60,88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60,93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7.270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7.633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7.462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6.381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8.482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7.348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5.860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6.658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208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196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04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12381389"/>
              </p:ext>
            </p:extLst>
          </p:nvPr>
        </p:nvGraphicFramePr>
        <p:xfrm>
          <a:off x="1341884" y="770552"/>
          <a:ext cx="98650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7828" y="0"/>
            <a:ext cx="2160240" cy="5877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O R ( %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6422094"/>
              </p:ext>
            </p:extLst>
          </p:nvPr>
        </p:nvGraphicFramePr>
        <p:xfrm>
          <a:off x="1269876" y="4293096"/>
          <a:ext cx="10453456" cy="24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37828" y="3284984"/>
            <a:ext cx="2376264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O S (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28108102"/>
              </p:ext>
            </p:extLst>
          </p:nvPr>
        </p:nvGraphicFramePr>
        <p:xfrm>
          <a:off x="261764" y="770553"/>
          <a:ext cx="11576910" cy="303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1804" y="-171400"/>
            <a:ext cx="5760640" cy="587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84472879"/>
              </p:ext>
            </p:extLst>
          </p:nvPr>
        </p:nvGraphicFramePr>
        <p:xfrm>
          <a:off x="189756" y="4221088"/>
          <a:ext cx="11353704" cy="24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72769" y="3496947"/>
            <a:ext cx="568863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669" y="536323"/>
            <a:ext cx="12188825" cy="10886"/>
          </a:xfrm>
          <a:prstGeom prst="line">
            <a:avLst/>
          </a:prstGeom>
          <a:ln w="38100"/>
          <a:effectLst>
            <a:glow rad="635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scene3d>
            <a:camera prst="obliqueBottomRight"/>
            <a:lightRig rig="threePt" dir="t"/>
          </a:scene3d>
          <a:sp3d>
            <a:bevelT w="114300" prst="hardEdg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0812" y="-44497"/>
            <a:ext cx="3223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err="1" smtClean="0">
                <a:ln w="11430"/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Kunjungan</a:t>
            </a:r>
            <a:r>
              <a:rPr lang="en-US" sz="2800" b="1" spc="150" dirty="0" smtClean="0">
                <a:ln w="11430"/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 </a:t>
            </a:r>
            <a:r>
              <a:rPr lang="en-US" sz="2800" b="1" spc="150" dirty="0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IGD</a:t>
            </a:r>
            <a:endParaRPr lang="en-US" sz="2800" b="1" cap="none" spc="150" dirty="0">
              <a:ln w="1143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Lucida Sans" pitchFamily="34" charset="0"/>
            </a:endParaRPr>
          </a:p>
        </p:txBody>
      </p:sp>
      <p:graphicFrame>
        <p:nvGraphicFramePr>
          <p:cNvPr id="9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21125"/>
              </p:ext>
            </p:extLst>
          </p:nvPr>
        </p:nvGraphicFramePr>
        <p:xfrm>
          <a:off x="314437" y="3140968"/>
          <a:ext cx="1157128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46840"/>
              </p:ext>
            </p:extLst>
          </p:nvPr>
        </p:nvGraphicFramePr>
        <p:xfrm>
          <a:off x="912812" y="914400"/>
          <a:ext cx="10641963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13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57861625"/>
              </p:ext>
            </p:extLst>
          </p:nvPr>
        </p:nvGraphicFramePr>
        <p:xfrm>
          <a:off x="135469" y="1268760"/>
          <a:ext cx="11808207" cy="22260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851">
                  <a:extLst>
                    <a:ext uri="{9D8B030D-6E8A-4147-A177-3AD203B41FA5}">
                      <a16:colId xmlns:a16="http://schemas.microsoft.com/office/drawing/2014/main" val="356678836"/>
                    </a:ext>
                  </a:extLst>
                </a:gridCol>
                <a:gridCol w="1025851">
                  <a:extLst>
                    <a:ext uri="{9D8B030D-6E8A-4147-A177-3AD203B41FA5}">
                      <a16:colId xmlns:a16="http://schemas.microsoft.com/office/drawing/2014/main" val="3989661476"/>
                    </a:ext>
                  </a:extLst>
                </a:gridCol>
                <a:gridCol w="10258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5851">
                  <a:extLst>
                    <a:ext uri="{9D8B030D-6E8A-4147-A177-3AD203B41FA5}">
                      <a16:colId xmlns:a16="http://schemas.microsoft.com/office/drawing/2014/main" val="534106741"/>
                    </a:ext>
                  </a:extLst>
                </a:gridCol>
                <a:gridCol w="1025851">
                  <a:extLst>
                    <a:ext uri="{9D8B030D-6E8A-4147-A177-3AD203B41FA5}">
                      <a16:colId xmlns:a16="http://schemas.microsoft.com/office/drawing/2014/main" val="2911451199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4.524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3.135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4.063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2.880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1764" y="953641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879103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35467" y="38960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831431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5780" y="389872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322885"/>
              </p:ext>
            </p:extLst>
          </p:nvPr>
        </p:nvGraphicFramePr>
        <p:xfrm>
          <a:off x="161759" y="4341899"/>
          <a:ext cx="11950119" cy="22260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3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196">
                  <a:extLst>
                    <a:ext uri="{9D8B030D-6E8A-4147-A177-3AD203B41FA5}">
                      <a16:colId xmlns:a16="http://schemas.microsoft.com/office/drawing/2014/main" val="1207637029"/>
                    </a:ext>
                  </a:extLst>
                </a:gridCol>
                <a:gridCol w="1038196">
                  <a:extLst>
                    <a:ext uri="{9D8B030D-6E8A-4147-A177-3AD203B41FA5}">
                      <a16:colId xmlns:a16="http://schemas.microsoft.com/office/drawing/2014/main" val="2879090988"/>
                    </a:ext>
                  </a:extLst>
                </a:gridCol>
                <a:gridCol w="10381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38196">
                  <a:extLst>
                    <a:ext uri="{9D8B030D-6E8A-4147-A177-3AD203B41FA5}">
                      <a16:colId xmlns:a16="http://schemas.microsoft.com/office/drawing/2014/main" val="3441285973"/>
                    </a:ext>
                  </a:extLst>
                </a:gridCol>
                <a:gridCol w="1038196">
                  <a:extLst>
                    <a:ext uri="{9D8B030D-6E8A-4147-A177-3AD203B41FA5}">
                      <a16:colId xmlns:a16="http://schemas.microsoft.com/office/drawing/2014/main" val="813724693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04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52192912"/>
              </p:ext>
            </p:extLst>
          </p:nvPr>
        </p:nvGraphicFramePr>
        <p:xfrm>
          <a:off x="1413892" y="1628800"/>
          <a:ext cx="89534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782044" y="17489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Cara Bayar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Sampai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Oktober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2018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5268" y="908720"/>
            <a:ext cx="244827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5268" y="3789040"/>
            <a:ext cx="244827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056052"/>
              </p:ext>
            </p:extLst>
          </p:nvPr>
        </p:nvGraphicFramePr>
        <p:xfrm>
          <a:off x="1269876" y="4369184"/>
          <a:ext cx="89534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3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480642"/>
              </p:ext>
            </p:extLst>
          </p:nvPr>
        </p:nvGraphicFramePr>
        <p:xfrm>
          <a:off x="117747" y="1014141"/>
          <a:ext cx="11953333" cy="56640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700718836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565295223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346645283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3729408373"/>
                    </a:ext>
                  </a:extLst>
                </a:gridCol>
              </a:tblGrid>
              <a:tr h="3021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0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  <a:p>
                      <a:pPr algn="ct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285520"/>
              </p:ext>
            </p:extLst>
          </p:nvPr>
        </p:nvGraphicFramePr>
        <p:xfrm>
          <a:off x="0" y="764704"/>
          <a:ext cx="11953333" cy="56640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700718836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565295223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4288869154"/>
                    </a:ext>
                  </a:extLst>
                </a:gridCol>
                <a:gridCol w="1019282">
                  <a:extLst>
                    <a:ext uri="{9D8B030D-6E8A-4147-A177-3AD203B41FA5}">
                      <a16:colId xmlns:a16="http://schemas.microsoft.com/office/drawing/2014/main" val="57683769"/>
                    </a:ext>
                  </a:extLst>
                </a:gridCol>
              </a:tblGrid>
              <a:tr h="3021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0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3" name="Chevron 12"/>
          <p:cNvSpPr/>
          <p:nvPr/>
        </p:nvSpPr>
        <p:spPr>
          <a:xfrm>
            <a:off x="498796" y="286459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5795" y="198375"/>
            <a:ext cx="20778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09091" cy="5197425"/>
            <a:chOff x="918260" y="-381000"/>
            <a:chExt cx="10126693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290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18442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6.510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45033" y="4033397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2.057</a:t>
              </a:r>
              <a:endParaRPr lang="en-US" sz="11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48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6.392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267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5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6.153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4112" y="2351602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3.571</a:t>
              </a:r>
              <a:endParaRPr lang="en-US" sz="11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902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81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5.892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963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485900" y="990600"/>
            <a:ext cx="9433048" cy="83554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OKTOBER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798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182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867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368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412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1.050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OKTOBER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114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331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201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370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24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231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217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23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293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304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773932" y="998041"/>
            <a:ext cx="9164495" cy="897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OKTOBER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47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136023" y="1667377"/>
              <a:ext cx="1907097" cy="1205168"/>
              <a:chOff x="9982356" y="3217565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305662" y="3217565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81279" y="3309624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82356" y="3461693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2990796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OKTOBER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ardrop 46"/>
          <p:cNvSpPr/>
          <p:nvPr/>
        </p:nvSpPr>
        <p:spPr>
          <a:xfrm rot="8222429">
            <a:off x="9406460" y="1046810"/>
            <a:ext cx="1585636" cy="167724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15202" y="1200814"/>
            <a:ext cx="1368152" cy="1419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LUAR JATENG DAN JATIM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25</a:t>
            </a:r>
            <a:endParaRPr lang="en-US" sz="11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123075"/>
              </p:ext>
            </p:extLst>
          </p:nvPr>
        </p:nvGraphicFramePr>
        <p:xfrm>
          <a:off x="2376262" y="705310"/>
          <a:ext cx="7894613" cy="22699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4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541">
                  <a:extLst>
                    <a:ext uri="{9D8B030D-6E8A-4147-A177-3AD203B41FA5}">
                      <a16:colId xmlns:a16="http://schemas.microsoft.com/office/drawing/2014/main" val="857220098"/>
                    </a:ext>
                  </a:extLst>
                </a:gridCol>
                <a:gridCol w="638541">
                  <a:extLst>
                    <a:ext uri="{9D8B030D-6E8A-4147-A177-3AD203B41FA5}">
                      <a16:colId xmlns:a16="http://schemas.microsoft.com/office/drawing/2014/main" val="3140352975"/>
                    </a:ext>
                  </a:extLst>
                </a:gridCol>
                <a:gridCol w="6385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541">
                  <a:extLst>
                    <a:ext uri="{9D8B030D-6E8A-4147-A177-3AD203B41FA5}">
                      <a16:colId xmlns:a16="http://schemas.microsoft.com/office/drawing/2014/main" val="4134699525"/>
                    </a:ext>
                  </a:extLst>
                </a:gridCol>
                <a:gridCol w="638541">
                  <a:extLst>
                    <a:ext uri="{9D8B030D-6E8A-4147-A177-3AD203B41FA5}">
                      <a16:colId xmlns:a16="http://schemas.microsoft.com/office/drawing/2014/main" val="3384612328"/>
                    </a:ext>
                  </a:extLst>
                </a:gridCol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3.164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3.358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3.452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2.768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3.045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1.456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1.404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1.276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1.315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378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329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78188" y="40896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670358"/>
              </p:ext>
            </p:extLst>
          </p:nvPr>
        </p:nvGraphicFramePr>
        <p:xfrm>
          <a:off x="2376261" y="3729527"/>
          <a:ext cx="7972504" cy="24357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6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6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656">
                  <a:extLst>
                    <a:ext uri="{9D8B030D-6E8A-4147-A177-3AD203B41FA5}">
                      <a16:colId xmlns:a16="http://schemas.microsoft.com/office/drawing/2014/main" val="2658500587"/>
                    </a:ext>
                  </a:extLst>
                </a:gridCol>
                <a:gridCol w="630656">
                  <a:extLst>
                    <a:ext uri="{9D8B030D-6E8A-4147-A177-3AD203B41FA5}">
                      <a16:colId xmlns:a16="http://schemas.microsoft.com/office/drawing/2014/main" val="3368334236"/>
                    </a:ext>
                  </a:extLst>
                </a:gridCol>
                <a:gridCol w="6306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656">
                  <a:extLst>
                    <a:ext uri="{9D8B030D-6E8A-4147-A177-3AD203B41FA5}">
                      <a16:colId xmlns:a16="http://schemas.microsoft.com/office/drawing/2014/main" val="2755189890"/>
                    </a:ext>
                  </a:extLst>
                </a:gridCol>
                <a:gridCol w="630656">
                  <a:extLst>
                    <a:ext uri="{9D8B030D-6E8A-4147-A177-3AD203B41FA5}">
                      <a16:colId xmlns:a16="http://schemas.microsoft.com/office/drawing/2014/main" val="361854336"/>
                    </a:ext>
                  </a:extLst>
                </a:gridCol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296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269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525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1.463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1.027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365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781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149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40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21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73388" y="313452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161041"/>
              </p:ext>
            </p:extLst>
          </p:nvPr>
        </p:nvGraphicFramePr>
        <p:xfrm>
          <a:off x="1614372" y="632211"/>
          <a:ext cx="9289022" cy="62092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9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338">
                  <a:extLst>
                    <a:ext uri="{9D8B030D-6E8A-4147-A177-3AD203B41FA5}">
                      <a16:colId xmlns:a16="http://schemas.microsoft.com/office/drawing/2014/main" val="3475564014"/>
                    </a:ext>
                  </a:extLst>
                </a:gridCol>
                <a:gridCol w="729338">
                  <a:extLst>
                    <a:ext uri="{9D8B030D-6E8A-4147-A177-3AD203B41FA5}">
                      <a16:colId xmlns:a16="http://schemas.microsoft.com/office/drawing/2014/main" val="426753202"/>
                    </a:ext>
                  </a:extLst>
                </a:gridCol>
                <a:gridCol w="7293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9338">
                  <a:extLst>
                    <a:ext uri="{9D8B030D-6E8A-4147-A177-3AD203B41FA5}">
                      <a16:colId xmlns:a16="http://schemas.microsoft.com/office/drawing/2014/main" val="414026492"/>
                    </a:ext>
                  </a:extLst>
                </a:gridCol>
                <a:gridCol w="729338">
                  <a:extLst>
                    <a:ext uri="{9D8B030D-6E8A-4147-A177-3AD203B41FA5}">
                      <a16:colId xmlns:a16="http://schemas.microsoft.com/office/drawing/2014/main" val="3357429831"/>
                    </a:ext>
                  </a:extLst>
                </a:gridCol>
              </a:tblGrid>
              <a:tr h="5109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294212" y="4462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92901"/>
              </p:ext>
            </p:extLst>
          </p:nvPr>
        </p:nvGraphicFramePr>
        <p:xfrm>
          <a:off x="1211002" y="836712"/>
          <a:ext cx="10428024" cy="57082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807">
                  <a:extLst>
                    <a:ext uri="{9D8B030D-6E8A-4147-A177-3AD203B41FA5}">
                      <a16:colId xmlns:a16="http://schemas.microsoft.com/office/drawing/2014/main" val="2277204940"/>
                    </a:ext>
                  </a:extLst>
                </a:gridCol>
                <a:gridCol w="847807">
                  <a:extLst>
                    <a:ext uri="{9D8B030D-6E8A-4147-A177-3AD203B41FA5}">
                      <a16:colId xmlns:a16="http://schemas.microsoft.com/office/drawing/2014/main" val="1437018790"/>
                    </a:ext>
                  </a:extLst>
                </a:gridCol>
                <a:gridCol w="8478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7807">
                  <a:extLst>
                    <a:ext uri="{9D8B030D-6E8A-4147-A177-3AD203B41FA5}">
                      <a16:colId xmlns:a16="http://schemas.microsoft.com/office/drawing/2014/main" val="3465616949"/>
                    </a:ext>
                  </a:extLst>
                </a:gridCol>
                <a:gridCol w="847807">
                  <a:extLst>
                    <a:ext uri="{9D8B030D-6E8A-4147-A177-3AD203B41FA5}">
                      <a16:colId xmlns:a16="http://schemas.microsoft.com/office/drawing/2014/main" val="2607438464"/>
                    </a:ext>
                  </a:extLst>
                </a:gridCol>
              </a:tblGrid>
              <a:tr h="354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926060" y="116632"/>
            <a:ext cx="5400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MEDIK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508785"/>
              </p:ext>
            </p:extLst>
          </p:nvPr>
        </p:nvGraphicFramePr>
        <p:xfrm>
          <a:off x="1485900" y="836712"/>
          <a:ext cx="9289033" cy="49339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0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6052">
                  <a:extLst>
                    <a:ext uri="{9D8B030D-6E8A-4147-A177-3AD203B41FA5}">
                      <a16:colId xmlns:a16="http://schemas.microsoft.com/office/drawing/2014/main" val="809805714"/>
                    </a:ext>
                  </a:extLst>
                </a:gridCol>
                <a:gridCol w="756052">
                  <a:extLst>
                    <a:ext uri="{9D8B030D-6E8A-4147-A177-3AD203B41FA5}">
                      <a16:colId xmlns:a16="http://schemas.microsoft.com/office/drawing/2014/main" val="3590807180"/>
                    </a:ext>
                  </a:extLst>
                </a:gridCol>
                <a:gridCol w="7560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6052">
                  <a:extLst>
                    <a:ext uri="{9D8B030D-6E8A-4147-A177-3AD203B41FA5}">
                      <a16:colId xmlns:a16="http://schemas.microsoft.com/office/drawing/2014/main" val="3416035707"/>
                    </a:ext>
                  </a:extLst>
                </a:gridCol>
                <a:gridCol w="756052">
                  <a:extLst>
                    <a:ext uri="{9D8B030D-6E8A-4147-A177-3AD203B41FA5}">
                      <a16:colId xmlns:a16="http://schemas.microsoft.com/office/drawing/2014/main" val="15789164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790156" y="18864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43977" y="116632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692006"/>
              </p:ext>
            </p:extLst>
          </p:nvPr>
        </p:nvGraphicFramePr>
        <p:xfrm>
          <a:off x="1557908" y="778239"/>
          <a:ext cx="9484348" cy="53741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8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4176610091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3975204128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2024721222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1636666616"/>
                    </a:ext>
                  </a:extLst>
                </a:gridCol>
              </a:tblGrid>
              <a:tr h="5164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304477"/>
              </p:ext>
            </p:extLst>
          </p:nvPr>
        </p:nvGraphicFramePr>
        <p:xfrm>
          <a:off x="455612" y="1142999"/>
          <a:ext cx="8807152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338023" y="4883090"/>
            <a:ext cx="1253918" cy="5040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84,05%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139541"/>
              </p:ext>
            </p:extLst>
          </p:nvPr>
        </p:nvGraphicFramePr>
        <p:xfrm>
          <a:off x="1750266" y="1137512"/>
          <a:ext cx="9145018" cy="45312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1975">
                  <a:extLst>
                    <a:ext uri="{9D8B030D-6E8A-4147-A177-3AD203B41FA5}">
                      <a16:colId xmlns:a16="http://schemas.microsoft.com/office/drawing/2014/main" val="1294884605"/>
                    </a:ext>
                  </a:extLst>
                </a:gridCol>
                <a:gridCol w="721975">
                  <a:extLst>
                    <a:ext uri="{9D8B030D-6E8A-4147-A177-3AD203B41FA5}">
                      <a16:colId xmlns:a16="http://schemas.microsoft.com/office/drawing/2014/main" val="2756604783"/>
                    </a:ext>
                  </a:extLst>
                </a:gridCol>
                <a:gridCol w="721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1975">
                  <a:extLst>
                    <a:ext uri="{9D8B030D-6E8A-4147-A177-3AD203B41FA5}">
                      <a16:colId xmlns:a16="http://schemas.microsoft.com/office/drawing/2014/main" val="968188151"/>
                    </a:ext>
                  </a:extLst>
                </a:gridCol>
                <a:gridCol w="721975">
                  <a:extLst>
                    <a:ext uri="{9D8B030D-6E8A-4147-A177-3AD203B41FA5}">
                      <a16:colId xmlns:a16="http://schemas.microsoft.com/office/drawing/2014/main" val="295920145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934172" y="102161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811043"/>
              </p:ext>
            </p:extLst>
          </p:nvPr>
        </p:nvGraphicFramePr>
        <p:xfrm>
          <a:off x="816604" y="1253676"/>
          <a:ext cx="10870227" cy="51276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2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687">
                  <a:extLst>
                    <a:ext uri="{9D8B030D-6E8A-4147-A177-3AD203B41FA5}">
                      <a16:colId xmlns:a16="http://schemas.microsoft.com/office/drawing/2014/main" val="3577389126"/>
                    </a:ext>
                  </a:extLst>
                </a:gridCol>
                <a:gridCol w="747687">
                  <a:extLst>
                    <a:ext uri="{9D8B030D-6E8A-4147-A177-3AD203B41FA5}">
                      <a16:colId xmlns:a16="http://schemas.microsoft.com/office/drawing/2014/main" val="450663252"/>
                    </a:ext>
                  </a:extLst>
                </a:gridCol>
                <a:gridCol w="747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7687">
                  <a:extLst>
                    <a:ext uri="{9D8B030D-6E8A-4147-A177-3AD203B41FA5}">
                      <a16:colId xmlns:a16="http://schemas.microsoft.com/office/drawing/2014/main" val="3002839421"/>
                    </a:ext>
                  </a:extLst>
                </a:gridCol>
                <a:gridCol w="747687">
                  <a:extLst>
                    <a:ext uri="{9D8B030D-6E8A-4147-A177-3AD203B41FA5}">
                      <a16:colId xmlns:a16="http://schemas.microsoft.com/office/drawing/2014/main" val="2275147439"/>
                    </a:ext>
                  </a:extLst>
                </a:gridCol>
              </a:tblGrid>
              <a:tr h="463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1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Chevron 5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135" y="848095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074133"/>
              </p:ext>
            </p:extLst>
          </p:nvPr>
        </p:nvGraphicFramePr>
        <p:xfrm>
          <a:off x="840806" y="1340768"/>
          <a:ext cx="10366171" cy="8437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016">
                  <a:extLst>
                    <a:ext uri="{9D8B030D-6E8A-4147-A177-3AD203B41FA5}">
                      <a16:colId xmlns:a16="http://schemas.microsoft.com/office/drawing/2014/main" val="3577389126"/>
                    </a:ext>
                  </a:extLst>
                </a:gridCol>
                <a:gridCol w="713016">
                  <a:extLst>
                    <a:ext uri="{9D8B030D-6E8A-4147-A177-3AD203B41FA5}">
                      <a16:colId xmlns:a16="http://schemas.microsoft.com/office/drawing/2014/main" val="450663252"/>
                    </a:ext>
                  </a:extLst>
                </a:gridCol>
                <a:gridCol w="7130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3016">
                  <a:extLst>
                    <a:ext uri="{9D8B030D-6E8A-4147-A177-3AD203B41FA5}">
                      <a16:colId xmlns:a16="http://schemas.microsoft.com/office/drawing/2014/main" val="772600075"/>
                    </a:ext>
                  </a:extLst>
                </a:gridCol>
                <a:gridCol w="713016">
                  <a:extLst>
                    <a:ext uri="{9D8B030D-6E8A-4147-A177-3AD203B41FA5}">
                      <a16:colId xmlns:a16="http://schemas.microsoft.com/office/drawing/2014/main" val="4275297587"/>
                    </a:ext>
                  </a:extLst>
                </a:gridCol>
              </a:tblGrid>
              <a:tr h="463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URAIAN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sv-SE" sz="12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Pasien Rawat Inap Non Jiwa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11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852101"/>
              </p:ext>
            </p:extLst>
          </p:nvPr>
        </p:nvGraphicFramePr>
        <p:xfrm>
          <a:off x="261764" y="569697"/>
          <a:ext cx="11809314" cy="61090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725059631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3916698532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530631768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1511896945"/>
                    </a:ext>
                  </a:extLst>
                </a:gridCol>
              </a:tblGrid>
              <a:tr h="4974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3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7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3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3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3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9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05854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30116" y="57914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364548"/>
              </p:ext>
            </p:extLst>
          </p:nvPr>
        </p:nvGraphicFramePr>
        <p:xfrm>
          <a:off x="52671" y="836712"/>
          <a:ext cx="11350994" cy="57244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459">
                  <a:extLst>
                    <a:ext uri="{9D8B030D-6E8A-4147-A177-3AD203B41FA5}">
                      <a16:colId xmlns:a16="http://schemas.microsoft.com/office/drawing/2014/main" val="3730750251"/>
                    </a:ext>
                  </a:extLst>
                </a:gridCol>
                <a:gridCol w="853459">
                  <a:extLst>
                    <a:ext uri="{9D8B030D-6E8A-4147-A177-3AD203B41FA5}">
                      <a16:colId xmlns:a16="http://schemas.microsoft.com/office/drawing/2014/main" val="1804366575"/>
                    </a:ext>
                  </a:extLst>
                </a:gridCol>
                <a:gridCol w="8534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3459">
                  <a:extLst>
                    <a:ext uri="{9D8B030D-6E8A-4147-A177-3AD203B41FA5}">
                      <a16:colId xmlns:a16="http://schemas.microsoft.com/office/drawing/2014/main" val="745840966"/>
                    </a:ext>
                  </a:extLst>
                </a:gridCol>
                <a:gridCol w="853459">
                  <a:extLst>
                    <a:ext uri="{9D8B030D-6E8A-4147-A177-3AD203B41FA5}">
                      <a16:colId xmlns:a16="http://schemas.microsoft.com/office/drawing/2014/main" val="1681853370"/>
                    </a:ext>
                  </a:extLst>
                </a:gridCol>
              </a:tblGrid>
              <a:tr h="6404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Ambulance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Nebulizer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94177" y="116632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406723"/>
              </p:ext>
            </p:extLst>
          </p:nvPr>
        </p:nvGraphicFramePr>
        <p:xfrm>
          <a:off x="1773931" y="1124744"/>
          <a:ext cx="9505055" cy="28657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5101">
                  <a:extLst>
                    <a:ext uri="{9D8B030D-6E8A-4147-A177-3AD203B41FA5}">
                      <a16:colId xmlns:a16="http://schemas.microsoft.com/office/drawing/2014/main" val="3512542143"/>
                    </a:ext>
                  </a:extLst>
                </a:gridCol>
                <a:gridCol w="735101">
                  <a:extLst>
                    <a:ext uri="{9D8B030D-6E8A-4147-A177-3AD203B41FA5}">
                      <a16:colId xmlns:a16="http://schemas.microsoft.com/office/drawing/2014/main" val="1026445526"/>
                    </a:ext>
                  </a:extLst>
                </a:gridCol>
                <a:gridCol w="7351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5101">
                  <a:extLst>
                    <a:ext uri="{9D8B030D-6E8A-4147-A177-3AD203B41FA5}">
                      <a16:colId xmlns:a16="http://schemas.microsoft.com/office/drawing/2014/main" val="3980125790"/>
                    </a:ext>
                  </a:extLst>
                </a:gridCol>
                <a:gridCol w="735101">
                  <a:extLst>
                    <a:ext uri="{9D8B030D-6E8A-4147-A177-3AD203B41FA5}">
                      <a16:colId xmlns:a16="http://schemas.microsoft.com/office/drawing/2014/main" val="2590508489"/>
                    </a:ext>
                  </a:extLst>
                </a:gridCol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2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941992"/>
              </p:ext>
            </p:extLst>
          </p:nvPr>
        </p:nvGraphicFramePr>
        <p:xfrm>
          <a:off x="1" y="620689"/>
          <a:ext cx="12188822" cy="61847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6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126">
                  <a:extLst>
                    <a:ext uri="{9D8B030D-6E8A-4147-A177-3AD203B41FA5}">
                      <a16:colId xmlns:a16="http://schemas.microsoft.com/office/drawing/2014/main" val="3241936474"/>
                    </a:ext>
                  </a:extLst>
                </a:gridCol>
                <a:gridCol w="931126">
                  <a:extLst>
                    <a:ext uri="{9D8B030D-6E8A-4147-A177-3AD203B41FA5}">
                      <a16:colId xmlns:a16="http://schemas.microsoft.com/office/drawing/2014/main" val="1141941904"/>
                    </a:ext>
                  </a:extLst>
                </a:gridCol>
                <a:gridCol w="9311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1126">
                  <a:extLst>
                    <a:ext uri="{9D8B030D-6E8A-4147-A177-3AD203B41FA5}">
                      <a16:colId xmlns:a16="http://schemas.microsoft.com/office/drawing/2014/main" val="654052638"/>
                    </a:ext>
                  </a:extLst>
                </a:gridCol>
                <a:gridCol w="931126">
                  <a:extLst>
                    <a:ext uri="{9D8B030D-6E8A-4147-A177-3AD203B41FA5}">
                      <a16:colId xmlns:a16="http://schemas.microsoft.com/office/drawing/2014/main" val="325788093"/>
                    </a:ext>
                  </a:extLst>
                </a:gridCol>
              </a:tblGrid>
              <a:tr h="449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3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6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9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50484" y="123023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103247"/>
              </p:ext>
            </p:extLst>
          </p:nvPr>
        </p:nvGraphicFramePr>
        <p:xfrm>
          <a:off x="117746" y="692697"/>
          <a:ext cx="11886151" cy="57513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34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93">
                  <a:extLst>
                    <a:ext uri="{9D8B030D-6E8A-4147-A177-3AD203B41FA5}">
                      <a16:colId xmlns:a16="http://schemas.microsoft.com/office/drawing/2014/main" val="3644661793"/>
                    </a:ext>
                  </a:extLst>
                </a:gridCol>
                <a:gridCol w="865193">
                  <a:extLst>
                    <a:ext uri="{9D8B030D-6E8A-4147-A177-3AD203B41FA5}">
                      <a16:colId xmlns:a16="http://schemas.microsoft.com/office/drawing/2014/main" val="2796685678"/>
                    </a:ext>
                  </a:extLst>
                </a:gridCol>
                <a:gridCol w="8651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5193">
                  <a:extLst>
                    <a:ext uri="{9D8B030D-6E8A-4147-A177-3AD203B41FA5}">
                      <a16:colId xmlns:a16="http://schemas.microsoft.com/office/drawing/2014/main" val="3718038262"/>
                    </a:ext>
                  </a:extLst>
                </a:gridCol>
                <a:gridCol w="865193">
                  <a:extLst>
                    <a:ext uri="{9D8B030D-6E8A-4147-A177-3AD203B41FA5}">
                      <a16:colId xmlns:a16="http://schemas.microsoft.com/office/drawing/2014/main" val="2908379673"/>
                    </a:ext>
                  </a:extLst>
                </a:gridCol>
              </a:tblGrid>
              <a:tr h="2904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1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19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09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31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6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i. Home </a:t>
                      </a:r>
                      <a:r>
                        <a:rPr lang="en-US" sz="11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70076" y="142509"/>
            <a:ext cx="64087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PSIKOSOSIAL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924404"/>
              </p:ext>
            </p:extLst>
          </p:nvPr>
        </p:nvGraphicFramePr>
        <p:xfrm>
          <a:off x="837829" y="1380777"/>
          <a:ext cx="11017219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4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7478">
                  <a:extLst>
                    <a:ext uri="{9D8B030D-6E8A-4147-A177-3AD203B41FA5}">
                      <a16:colId xmlns:a16="http://schemas.microsoft.com/office/drawing/2014/main" val="1356815314"/>
                    </a:ext>
                  </a:extLst>
                </a:gridCol>
                <a:gridCol w="847478">
                  <a:extLst>
                    <a:ext uri="{9D8B030D-6E8A-4147-A177-3AD203B41FA5}">
                      <a16:colId xmlns:a16="http://schemas.microsoft.com/office/drawing/2014/main" val="794790066"/>
                    </a:ext>
                  </a:extLst>
                </a:gridCol>
                <a:gridCol w="8474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47478">
                  <a:extLst>
                    <a:ext uri="{9D8B030D-6E8A-4147-A177-3AD203B41FA5}">
                      <a16:colId xmlns:a16="http://schemas.microsoft.com/office/drawing/2014/main" val="1408575528"/>
                    </a:ext>
                  </a:extLst>
                </a:gridCol>
                <a:gridCol w="847478">
                  <a:extLst>
                    <a:ext uri="{9D8B030D-6E8A-4147-A177-3AD203B41FA5}">
                      <a16:colId xmlns:a16="http://schemas.microsoft.com/office/drawing/2014/main" val="379815288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788106"/>
              </p:ext>
            </p:extLst>
          </p:nvPr>
        </p:nvGraphicFramePr>
        <p:xfrm>
          <a:off x="815016" y="4147102"/>
          <a:ext cx="9743891" cy="260343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4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1287025835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3510150675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1547864253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1378360651"/>
                    </a:ext>
                  </a:extLst>
                </a:gridCol>
              </a:tblGrid>
              <a:tr h="195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01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678036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KANDUNGAN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6960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13622"/>
              </p:ext>
            </p:extLst>
          </p:nvPr>
        </p:nvGraphicFramePr>
        <p:xfrm>
          <a:off x="815016" y="798804"/>
          <a:ext cx="9743893" cy="31480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991">
                  <a:extLst>
                    <a:ext uri="{9D8B030D-6E8A-4147-A177-3AD203B41FA5}">
                      <a16:colId xmlns:a16="http://schemas.microsoft.com/office/drawing/2014/main" val="1331718145"/>
                    </a:ext>
                  </a:extLst>
                </a:gridCol>
                <a:gridCol w="811991">
                  <a:extLst>
                    <a:ext uri="{9D8B030D-6E8A-4147-A177-3AD203B41FA5}">
                      <a16:colId xmlns:a16="http://schemas.microsoft.com/office/drawing/2014/main" val="1866777233"/>
                    </a:ext>
                  </a:extLst>
                </a:gridCol>
                <a:gridCol w="8119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1991">
                  <a:extLst>
                    <a:ext uri="{9D8B030D-6E8A-4147-A177-3AD203B41FA5}">
                      <a16:colId xmlns:a16="http://schemas.microsoft.com/office/drawing/2014/main" val="2747326008"/>
                    </a:ext>
                  </a:extLst>
                </a:gridCol>
                <a:gridCol w="811991">
                  <a:extLst>
                    <a:ext uri="{9D8B030D-6E8A-4147-A177-3AD203B41FA5}">
                      <a16:colId xmlns:a16="http://schemas.microsoft.com/office/drawing/2014/main" val="807930017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3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3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377088"/>
              </p:ext>
            </p:extLst>
          </p:nvPr>
        </p:nvGraphicFramePr>
        <p:xfrm>
          <a:off x="549796" y="1052736"/>
          <a:ext cx="11027348" cy="51942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0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16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9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70,57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99,05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97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76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38,17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9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21,86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25,20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69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5.977.202.000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52,70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84,75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69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38,55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74,57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29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39.036.906.000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60,79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66,28</a:t>
                      </a: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380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68,27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91,42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0636" y="6381328"/>
            <a:ext cx="2844059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960489"/>
              </p:ext>
            </p:extLst>
          </p:nvPr>
        </p:nvGraphicFramePr>
        <p:xfrm>
          <a:off x="1269876" y="1380777"/>
          <a:ext cx="9865091" cy="9368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853">
                  <a:extLst>
                    <a:ext uri="{9D8B030D-6E8A-4147-A177-3AD203B41FA5}">
                      <a16:colId xmlns:a16="http://schemas.microsoft.com/office/drawing/2014/main" val="3631383945"/>
                    </a:ext>
                  </a:extLst>
                </a:gridCol>
                <a:gridCol w="758853">
                  <a:extLst>
                    <a:ext uri="{9D8B030D-6E8A-4147-A177-3AD203B41FA5}">
                      <a16:colId xmlns:a16="http://schemas.microsoft.com/office/drawing/2014/main" val="1829558837"/>
                    </a:ext>
                  </a:extLst>
                </a:gridCol>
                <a:gridCol w="7588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8853">
                  <a:extLst>
                    <a:ext uri="{9D8B030D-6E8A-4147-A177-3AD203B41FA5}">
                      <a16:colId xmlns:a16="http://schemas.microsoft.com/office/drawing/2014/main" val="2704621419"/>
                    </a:ext>
                  </a:extLst>
                </a:gridCol>
                <a:gridCol w="758853">
                  <a:extLst>
                    <a:ext uri="{9D8B030D-6E8A-4147-A177-3AD203B41FA5}">
                      <a16:colId xmlns:a16="http://schemas.microsoft.com/office/drawing/2014/main" val="86883843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HD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HEMODIALISIS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869" y="256490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hemodialisis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adalah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baru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RSJD dr.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Arif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Zainudin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sudah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mulai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beroperasi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bulan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Februari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diresmikan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tanggal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24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Maret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2018.</a:t>
            </a:r>
            <a:endParaRPr lang="en-US" sz="1600" i="1" dirty="0">
              <a:solidFill>
                <a:srgbClr val="CC33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862648"/>
              </p:ext>
            </p:extLst>
          </p:nvPr>
        </p:nvGraphicFramePr>
        <p:xfrm>
          <a:off x="781521" y="912216"/>
          <a:ext cx="10785496" cy="22644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3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3305">
                  <a:extLst>
                    <a:ext uri="{9D8B030D-6E8A-4147-A177-3AD203B41FA5}">
                      <a16:colId xmlns:a16="http://schemas.microsoft.com/office/drawing/2014/main" val="4238648029"/>
                    </a:ext>
                  </a:extLst>
                </a:gridCol>
                <a:gridCol w="843305">
                  <a:extLst>
                    <a:ext uri="{9D8B030D-6E8A-4147-A177-3AD203B41FA5}">
                      <a16:colId xmlns:a16="http://schemas.microsoft.com/office/drawing/2014/main" val="369724100"/>
                    </a:ext>
                  </a:extLst>
                </a:gridCol>
                <a:gridCol w="843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3305">
                  <a:extLst>
                    <a:ext uri="{9D8B030D-6E8A-4147-A177-3AD203B41FA5}">
                      <a16:colId xmlns:a16="http://schemas.microsoft.com/office/drawing/2014/main" val="3356862999"/>
                    </a:ext>
                  </a:extLst>
                </a:gridCol>
                <a:gridCol w="843305">
                  <a:extLst>
                    <a:ext uri="{9D8B030D-6E8A-4147-A177-3AD203B41FA5}">
                      <a16:colId xmlns:a16="http://schemas.microsoft.com/office/drawing/2014/main" val="3648457124"/>
                    </a:ext>
                  </a:extLst>
                </a:gridCol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7.444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7.221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6.444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127797"/>
              </p:ext>
            </p:extLst>
          </p:nvPr>
        </p:nvGraphicFramePr>
        <p:xfrm>
          <a:off x="845770" y="4273949"/>
          <a:ext cx="10721246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2741519344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853005757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2783297699"/>
                    </a:ext>
                  </a:extLst>
                </a:gridCol>
                <a:gridCol w="885224">
                  <a:extLst>
                    <a:ext uri="{9D8B030D-6E8A-4147-A177-3AD203B41FA5}">
                      <a16:colId xmlns:a16="http://schemas.microsoft.com/office/drawing/2014/main" val="4228684230"/>
                    </a:ext>
                  </a:extLst>
                </a:gridCol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17.357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16.455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13.991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17.558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86100" y="207055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2084" y="369223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3044" y="6400072"/>
            <a:ext cx="373386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780697"/>
              </p:ext>
            </p:extLst>
          </p:nvPr>
        </p:nvGraphicFramePr>
        <p:xfrm>
          <a:off x="189756" y="764703"/>
          <a:ext cx="11881324" cy="604865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2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616">
                  <a:extLst>
                    <a:ext uri="{9D8B030D-6E8A-4147-A177-3AD203B41FA5}">
                      <a16:colId xmlns:a16="http://schemas.microsoft.com/office/drawing/2014/main" val="1492780460"/>
                    </a:ext>
                  </a:extLst>
                </a:gridCol>
                <a:gridCol w="880616">
                  <a:extLst>
                    <a:ext uri="{9D8B030D-6E8A-4147-A177-3AD203B41FA5}">
                      <a16:colId xmlns:a16="http://schemas.microsoft.com/office/drawing/2014/main" val="135093025"/>
                    </a:ext>
                  </a:extLst>
                </a:gridCol>
                <a:gridCol w="880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0616">
                  <a:extLst>
                    <a:ext uri="{9D8B030D-6E8A-4147-A177-3AD203B41FA5}">
                      <a16:colId xmlns:a16="http://schemas.microsoft.com/office/drawing/2014/main" val="2452111478"/>
                    </a:ext>
                  </a:extLst>
                </a:gridCol>
                <a:gridCol w="880616">
                  <a:extLst>
                    <a:ext uri="{9D8B030D-6E8A-4147-A177-3AD203B41FA5}">
                      <a16:colId xmlns:a16="http://schemas.microsoft.com/office/drawing/2014/main" val="2269672292"/>
                    </a:ext>
                  </a:extLst>
                </a:gridCol>
              </a:tblGrid>
              <a:tr h="3445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5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5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5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389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185459"/>
              </p:ext>
            </p:extLst>
          </p:nvPr>
        </p:nvGraphicFramePr>
        <p:xfrm>
          <a:off x="-50366" y="537281"/>
          <a:ext cx="12071076" cy="61320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861">
                  <a:extLst>
                    <a:ext uri="{9D8B030D-6E8A-4147-A177-3AD203B41FA5}">
                      <a16:colId xmlns:a16="http://schemas.microsoft.com/office/drawing/2014/main" val="1840199215"/>
                    </a:ext>
                  </a:extLst>
                </a:gridCol>
                <a:gridCol w="78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7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3791">
                  <a:extLst>
                    <a:ext uri="{9D8B030D-6E8A-4147-A177-3AD203B41FA5}">
                      <a16:colId xmlns:a16="http://schemas.microsoft.com/office/drawing/2014/main" val="2760388771"/>
                    </a:ext>
                  </a:extLst>
                </a:gridCol>
                <a:gridCol w="783791">
                  <a:extLst>
                    <a:ext uri="{9D8B030D-6E8A-4147-A177-3AD203B41FA5}">
                      <a16:colId xmlns:a16="http://schemas.microsoft.com/office/drawing/2014/main" val="2075590979"/>
                    </a:ext>
                  </a:extLst>
                </a:gridCol>
                <a:gridCol w="7837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3791">
                  <a:extLst>
                    <a:ext uri="{9D8B030D-6E8A-4147-A177-3AD203B41FA5}">
                      <a16:colId xmlns:a16="http://schemas.microsoft.com/office/drawing/2014/main" val="3237725163"/>
                    </a:ext>
                  </a:extLst>
                </a:gridCol>
                <a:gridCol w="783791">
                  <a:extLst>
                    <a:ext uri="{9D8B030D-6E8A-4147-A177-3AD203B41FA5}">
                      <a16:colId xmlns:a16="http://schemas.microsoft.com/office/drawing/2014/main" val="785005881"/>
                    </a:ext>
                  </a:extLst>
                </a:gridCol>
              </a:tblGrid>
              <a:tr h="3182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8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23">
                <a:tc gridSpan="3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1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 &amp;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7828" y="80917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7828" y="4766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965340"/>
              </p:ext>
            </p:extLst>
          </p:nvPr>
        </p:nvGraphicFramePr>
        <p:xfrm>
          <a:off x="261764" y="1143290"/>
          <a:ext cx="11719740" cy="49114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1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11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1181">
                  <a:extLst>
                    <a:ext uri="{9D8B030D-6E8A-4147-A177-3AD203B41FA5}">
                      <a16:colId xmlns:a16="http://schemas.microsoft.com/office/drawing/2014/main" val="2833344024"/>
                    </a:ext>
                  </a:extLst>
                </a:gridCol>
                <a:gridCol w="801181">
                  <a:extLst>
                    <a:ext uri="{9D8B030D-6E8A-4147-A177-3AD203B41FA5}">
                      <a16:colId xmlns:a16="http://schemas.microsoft.com/office/drawing/2014/main" val="1437298246"/>
                    </a:ext>
                  </a:extLst>
                </a:gridCol>
                <a:gridCol w="8011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1181">
                  <a:extLst>
                    <a:ext uri="{9D8B030D-6E8A-4147-A177-3AD203B41FA5}">
                      <a16:colId xmlns:a16="http://schemas.microsoft.com/office/drawing/2014/main" val="3505957430"/>
                    </a:ext>
                  </a:extLst>
                </a:gridCol>
                <a:gridCol w="801181">
                  <a:extLst>
                    <a:ext uri="{9D8B030D-6E8A-4147-A177-3AD203B41FA5}">
                      <a16:colId xmlns:a16="http://schemas.microsoft.com/office/drawing/2014/main" val="2022685823"/>
                    </a:ext>
                  </a:extLst>
                </a:gridCol>
              </a:tblGrid>
              <a:tr h="33862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91">
                <a:tc gridSpan="2"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2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05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496396"/>
              </p:ext>
            </p:extLst>
          </p:nvPr>
        </p:nvGraphicFramePr>
        <p:xfrm>
          <a:off x="-3" y="1219200"/>
          <a:ext cx="12188828" cy="36704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74">
                  <a:extLst>
                    <a:ext uri="{9D8B030D-6E8A-4147-A177-3AD203B41FA5}">
                      <a16:colId xmlns:a16="http://schemas.microsoft.com/office/drawing/2014/main" val="2740027508"/>
                    </a:ext>
                  </a:extLst>
                </a:gridCol>
                <a:gridCol w="983474">
                  <a:extLst>
                    <a:ext uri="{9D8B030D-6E8A-4147-A177-3AD203B41FA5}">
                      <a16:colId xmlns:a16="http://schemas.microsoft.com/office/drawing/2014/main" val="3929682265"/>
                    </a:ext>
                  </a:extLst>
                </a:gridCol>
                <a:gridCol w="9834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3474">
                  <a:extLst>
                    <a:ext uri="{9D8B030D-6E8A-4147-A177-3AD203B41FA5}">
                      <a16:colId xmlns:a16="http://schemas.microsoft.com/office/drawing/2014/main" val="1659468367"/>
                    </a:ext>
                  </a:extLst>
                </a:gridCol>
                <a:gridCol w="983474">
                  <a:extLst>
                    <a:ext uri="{9D8B030D-6E8A-4147-A177-3AD203B41FA5}">
                      <a16:colId xmlns:a16="http://schemas.microsoft.com/office/drawing/2014/main" val="2796463096"/>
                    </a:ext>
                  </a:extLst>
                </a:gridCol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804747"/>
              </p:ext>
            </p:extLst>
          </p:nvPr>
        </p:nvGraphicFramePr>
        <p:xfrm>
          <a:off x="220257" y="5487253"/>
          <a:ext cx="11968571" cy="91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6764">
                  <a:extLst>
                    <a:ext uri="{9D8B030D-6E8A-4147-A177-3AD203B41FA5}">
                      <a16:colId xmlns:a16="http://schemas.microsoft.com/office/drawing/2014/main" val="1280839207"/>
                    </a:ext>
                  </a:extLst>
                </a:gridCol>
                <a:gridCol w="966764">
                  <a:extLst>
                    <a:ext uri="{9D8B030D-6E8A-4147-A177-3AD203B41FA5}">
                      <a16:colId xmlns:a16="http://schemas.microsoft.com/office/drawing/2014/main" val="1750072994"/>
                    </a:ext>
                  </a:extLst>
                </a:gridCol>
                <a:gridCol w="9667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6764">
                  <a:extLst>
                    <a:ext uri="{9D8B030D-6E8A-4147-A177-3AD203B41FA5}">
                      <a16:colId xmlns:a16="http://schemas.microsoft.com/office/drawing/2014/main" val="2095072215"/>
                    </a:ext>
                  </a:extLst>
                </a:gridCol>
                <a:gridCol w="966764">
                  <a:extLst>
                    <a:ext uri="{9D8B030D-6E8A-4147-A177-3AD203B41FA5}">
                      <a16:colId xmlns:a16="http://schemas.microsoft.com/office/drawing/2014/main" val="2352278839"/>
                    </a:ext>
                  </a:extLst>
                </a:gridCol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 jam/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80,67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82,45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7321" y="4930843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6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428721"/>
              </p:ext>
            </p:extLst>
          </p:nvPr>
        </p:nvGraphicFramePr>
        <p:xfrm>
          <a:off x="-1" y="1227900"/>
          <a:ext cx="12188822" cy="5519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682">
                  <a:extLst>
                    <a:ext uri="{9D8B030D-6E8A-4147-A177-3AD203B41FA5}">
                      <a16:colId xmlns:a16="http://schemas.microsoft.com/office/drawing/2014/main" val="3055884077"/>
                    </a:ext>
                  </a:extLst>
                </a:gridCol>
                <a:gridCol w="897682">
                  <a:extLst>
                    <a:ext uri="{9D8B030D-6E8A-4147-A177-3AD203B41FA5}">
                      <a16:colId xmlns:a16="http://schemas.microsoft.com/office/drawing/2014/main" val="1119533893"/>
                    </a:ext>
                  </a:extLst>
                </a:gridCol>
                <a:gridCol w="8976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7682">
                  <a:extLst>
                    <a:ext uri="{9D8B030D-6E8A-4147-A177-3AD203B41FA5}">
                      <a16:colId xmlns:a16="http://schemas.microsoft.com/office/drawing/2014/main" val="2198518939"/>
                    </a:ext>
                  </a:extLst>
                </a:gridCol>
                <a:gridCol w="897682">
                  <a:extLst>
                    <a:ext uri="{9D8B030D-6E8A-4147-A177-3AD203B41FA5}">
                      <a16:colId xmlns:a16="http://schemas.microsoft.com/office/drawing/2014/main" val="3141712566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kabar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diruang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tunggu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Menerima dan menyambungkan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telepon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476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07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1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Melaksanakan dan menyiapkan keperluan kegiatan survey kepuasan pelanggan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Rawat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Jalan (Lembar)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Rawat Inap (Lembar)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Instalasi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Farmasi (Responden)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Instalasi Lain (Responden)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6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blangko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kotak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saran (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Lembar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kebutuhan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(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Instalasi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568863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94979"/>
              </p:ext>
            </p:extLst>
          </p:nvPr>
        </p:nvGraphicFramePr>
        <p:xfrm>
          <a:off x="189756" y="836712"/>
          <a:ext cx="11593287" cy="599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7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8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822">
                  <a:extLst>
                    <a:ext uri="{9D8B030D-6E8A-4147-A177-3AD203B41FA5}">
                      <a16:colId xmlns:a16="http://schemas.microsoft.com/office/drawing/2014/main" val="767125459"/>
                    </a:ext>
                  </a:extLst>
                </a:gridCol>
                <a:gridCol w="853822">
                  <a:extLst>
                    <a:ext uri="{9D8B030D-6E8A-4147-A177-3AD203B41FA5}">
                      <a16:colId xmlns:a16="http://schemas.microsoft.com/office/drawing/2014/main" val="519662954"/>
                    </a:ext>
                  </a:extLst>
                </a:gridCol>
                <a:gridCol w="8538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3822">
                  <a:extLst>
                    <a:ext uri="{9D8B030D-6E8A-4147-A177-3AD203B41FA5}">
                      <a16:colId xmlns:a16="http://schemas.microsoft.com/office/drawing/2014/main" val="3164952453"/>
                    </a:ext>
                  </a:extLst>
                </a:gridCol>
                <a:gridCol w="853822">
                  <a:extLst>
                    <a:ext uri="{9D8B030D-6E8A-4147-A177-3AD203B41FA5}">
                      <a16:colId xmlns:a16="http://schemas.microsoft.com/office/drawing/2014/main" val="3770956141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Cetak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Leaflet Lama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Leaflet Edukasi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Leaflet Instalasi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2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MMT &amp; Banner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Pemasaran ke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Instansi Pemerintah dan Swasta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1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Data &amp; pengetikan tugas Instalasi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Humas &amp; Pemasaran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Pengajuan Foto Twitter, Web, Facebook, Instagram dan Path</a:t>
                      </a:r>
                      <a:endParaRPr lang="fi-FI" sz="12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Laporan Kegiatan Humas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Menyampaikan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kedinasan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bentuk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SMS Gateway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Pemberian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kepada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pelanggan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(Customer)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658336"/>
              </p:ext>
            </p:extLst>
          </p:nvPr>
        </p:nvGraphicFramePr>
        <p:xfrm>
          <a:off x="765818" y="836712"/>
          <a:ext cx="11161243" cy="3002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3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003">
                  <a:extLst>
                    <a:ext uri="{9D8B030D-6E8A-4147-A177-3AD203B41FA5}">
                      <a16:colId xmlns:a16="http://schemas.microsoft.com/office/drawing/2014/main" val="70806919"/>
                    </a:ext>
                  </a:extLst>
                </a:gridCol>
                <a:gridCol w="822003">
                  <a:extLst>
                    <a:ext uri="{9D8B030D-6E8A-4147-A177-3AD203B41FA5}">
                      <a16:colId xmlns:a16="http://schemas.microsoft.com/office/drawing/2014/main" val="169518846"/>
                    </a:ext>
                  </a:extLst>
                </a:gridCol>
                <a:gridCol w="822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2003">
                  <a:extLst>
                    <a:ext uri="{9D8B030D-6E8A-4147-A177-3AD203B41FA5}">
                      <a16:colId xmlns:a16="http://schemas.microsoft.com/office/drawing/2014/main" val="1000782731"/>
                    </a:ext>
                  </a:extLst>
                </a:gridCol>
                <a:gridCol w="822003">
                  <a:extLst>
                    <a:ext uri="{9D8B030D-6E8A-4147-A177-3AD203B41FA5}">
                      <a16:colId xmlns:a16="http://schemas.microsoft.com/office/drawing/2014/main" val="1811639873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Pembina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Dokumentasi Foto dan Video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Publikasi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materi pelayanan RS dan Info Publlik di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893967"/>
              </p:ext>
            </p:extLst>
          </p:nvPr>
        </p:nvGraphicFramePr>
        <p:xfrm>
          <a:off x="765817" y="908720"/>
          <a:ext cx="11238081" cy="3505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0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val="3595978619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val="2470653308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val="1053469473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val="3383273639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lunak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keras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8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176464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ANGGARAN BLUD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963827"/>
              </p:ext>
            </p:extLst>
          </p:nvPr>
        </p:nvGraphicFramePr>
        <p:xfrm>
          <a:off x="155170" y="1196752"/>
          <a:ext cx="11699882" cy="3027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6.000.000.000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4.292.520.000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71,54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18.456.325.585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58,59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982.433.945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39,30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02851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3176" y="1962059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19626" y="2891935"/>
            <a:ext cx="804534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2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2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257899"/>
              </p:ext>
            </p:extLst>
          </p:nvPr>
        </p:nvGraphicFramePr>
        <p:xfrm>
          <a:off x="405780" y="1772816"/>
          <a:ext cx="11072741" cy="37010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65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OKTOBER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26.547.247.966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75,85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55875567"/>
              </p:ext>
            </p:extLst>
          </p:nvPr>
        </p:nvGraphicFramePr>
        <p:xfrm>
          <a:off x="477788" y="1556792"/>
          <a:ext cx="113052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346974"/>
            <a:ext cx="10969945" cy="445878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10558908" y="6309320"/>
            <a:ext cx="288032" cy="432048"/>
          </a:xfrm>
        </p:spPr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1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71415702"/>
              </p:ext>
            </p:extLst>
          </p:nvPr>
        </p:nvGraphicFramePr>
        <p:xfrm>
          <a:off x="261764" y="1412776"/>
          <a:ext cx="3904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Arrow 4"/>
          <p:cNvSpPr/>
          <p:nvPr/>
        </p:nvSpPr>
        <p:spPr>
          <a:xfrm rot="20484966" flipH="1">
            <a:off x="3028947" y="4362705"/>
            <a:ext cx="1108559" cy="82707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75,42%</a:t>
            </a:r>
            <a:endParaRPr lang="en-US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98028120"/>
              </p:ext>
            </p:extLst>
          </p:nvPr>
        </p:nvGraphicFramePr>
        <p:xfrm>
          <a:off x="3934172" y="1412776"/>
          <a:ext cx="3904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65674660"/>
              </p:ext>
            </p:extLst>
          </p:nvPr>
        </p:nvGraphicFramePr>
        <p:xfrm>
          <a:off x="7678588" y="1412776"/>
          <a:ext cx="3904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73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10759</TotalTime>
  <Words>6188</Words>
  <Application>Microsoft Office PowerPoint</Application>
  <PresentationFormat>Custom</PresentationFormat>
  <Paragraphs>4916</Paragraphs>
  <Slides>50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Arial Black</vt:lpstr>
      <vt:lpstr>Calibri</vt:lpstr>
      <vt:lpstr>Euphemia</vt:lpstr>
      <vt:lpstr>Impact</vt:lpstr>
      <vt:lpstr>Lucida Sans</vt:lpstr>
      <vt:lpstr>Tahoma</vt:lpstr>
      <vt:lpstr>Verdana</vt:lpstr>
      <vt:lpstr>Wingdings</vt:lpstr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PowerPoint Presentation</vt:lpstr>
      <vt:lpstr>REALISASI PENDAPATAN</vt:lpstr>
      <vt:lpstr>REALISASI PENDAPATAN</vt:lpstr>
      <vt:lpstr>PowerPoint Presentation</vt:lpstr>
      <vt:lpstr>PowerPoint Presentation</vt:lpstr>
      <vt:lpstr>PowerPoint Presentation</vt:lpstr>
      <vt:lpstr>PowerPoint Presentation</vt:lpstr>
      <vt:lpstr>B O R ( % )</vt:lpstr>
      <vt:lpstr>Cakupan Kunjungan Rawat Jalan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 s/d OKTOBER 2018</vt:lpstr>
      <vt:lpstr>DATA WILAYAH CAKUPAN  JAWA TIMUR s/d OKTOBER 2018</vt:lpstr>
      <vt:lpstr>DATA WILAYAH CAKUPAN  SURAKARTA &amp; JAWA TENGAH s/d OKTOBER 2018</vt:lpstr>
      <vt:lpstr>DATA WILAYAH CAKUPAN  JAWA TIMUR s/d OKTOBER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PME</cp:lastModifiedBy>
  <cp:revision>723</cp:revision>
  <cp:lastPrinted>2018-12-04T06:57:20Z</cp:lastPrinted>
  <dcterms:created xsi:type="dcterms:W3CDTF">2017-07-26T01:43:47Z</dcterms:created>
  <dcterms:modified xsi:type="dcterms:W3CDTF">2018-12-04T06:58:38Z</dcterms:modified>
</cp:coreProperties>
</file>