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chart+xml" PartName="/ppt/charts/chart2.xml"/>
  <Override ContentType="application/vnd.openxmlformats-officedocument.drawingml.chartshapes+xml" PartName="/ppt/drawings/drawing2.xml"/>
  <Override ContentType="application/vnd.openxmlformats-officedocument.drawingml.chart+xml" PartName="/ppt/charts/chart3.xml"/>
  <Override ContentType="application/vnd.openxmlformats-officedocument.drawingml.chartshapes+xml" PartName="/ppt/drawings/drawing3.xml"/>
  <Override ContentType="application/vnd.openxmlformats-officedocument.drawingml.chart+xml" PartName="/ppt/charts/chart4.xml"/>
  <Override ContentType="application/vnd.openxmlformats-officedocument.drawingml.chartshapes+xml" PartName="/ppt/drawings/drawing4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image/png" PartName="/ppt/media/image13.jpg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41"/>
  </p:notesMasterIdLst>
  <p:handoutMasterIdLst>
    <p:handoutMasterId r:id="rId42"/>
  </p:handoutMasterIdLst>
  <p:sldIdLst>
    <p:sldId id="345" r:id="rId2"/>
    <p:sldId id="330" r:id="rId3"/>
    <p:sldId id="346" r:id="rId4"/>
    <p:sldId id="331" r:id="rId5"/>
    <p:sldId id="353" r:id="rId6"/>
    <p:sldId id="347" r:id="rId7"/>
    <p:sldId id="332" r:id="rId8"/>
    <p:sldId id="348" r:id="rId9"/>
    <p:sldId id="333" r:id="rId10"/>
    <p:sldId id="265" r:id="rId11"/>
    <p:sldId id="272" r:id="rId12"/>
    <p:sldId id="285" r:id="rId13"/>
    <p:sldId id="349" r:id="rId14"/>
    <p:sldId id="350" r:id="rId15"/>
    <p:sldId id="351" r:id="rId16"/>
    <p:sldId id="352" r:id="rId17"/>
    <p:sldId id="338" r:id="rId18"/>
    <p:sldId id="293" r:id="rId19"/>
    <p:sldId id="294" r:id="rId20"/>
    <p:sldId id="339" r:id="rId21"/>
    <p:sldId id="340" r:id="rId22"/>
    <p:sldId id="341" r:id="rId23"/>
    <p:sldId id="342" r:id="rId24"/>
    <p:sldId id="296" r:id="rId25"/>
    <p:sldId id="307" r:id="rId26"/>
    <p:sldId id="309" r:id="rId27"/>
    <p:sldId id="311" r:id="rId28"/>
    <p:sldId id="343" r:id="rId29"/>
    <p:sldId id="314" r:id="rId30"/>
    <p:sldId id="355" r:id="rId31"/>
    <p:sldId id="356" r:id="rId32"/>
    <p:sldId id="357" r:id="rId33"/>
    <p:sldId id="363" r:id="rId34"/>
    <p:sldId id="344" r:id="rId35"/>
    <p:sldId id="358" r:id="rId36"/>
    <p:sldId id="359" r:id="rId37"/>
    <p:sldId id="360" r:id="rId38"/>
    <p:sldId id="361" r:id="rId39"/>
    <p:sldId id="362" r:id="rId40"/>
  </p:sldIdLst>
  <p:sldSz cx="12239625" cy="6858000"/>
  <p:notesSz cx="6858000" cy="1114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92" userDrawn="1">
          <p15:clr>
            <a:srgbClr val="A4A3A4"/>
          </p15:clr>
        </p15:guide>
        <p15:guide id="3" pos="38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8F12F"/>
    <a:srgbClr val="016301"/>
    <a:srgbClr val="0000FF"/>
    <a:srgbClr val="FF0000"/>
    <a:srgbClr val="6666FF"/>
    <a:srgbClr val="FFFF00"/>
    <a:srgbClr val="0C0C0C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65" d="100"/>
          <a:sy n="65" d="100"/>
        </p:scale>
        <p:origin x="-828" y="-96"/>
      </p:cViewPr>
      <p:guideLst>
        <p:guide orient="horz" pos="2160"/>
        <p:guide pos="2892"/>
        <p:guide pos="3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4399396429160413E-2"/>
          <c:w val="0.94272229710325683"/>
          <c:h val="0.690611987701233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4.177167449230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CF4-4242-89BF-D02CED566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783939335500091E-2"/>
                  <c:y val="-4.873357051055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CF4-4242-89BF-D02CED566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rgbClr val="0C0C0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Belanja Tidak Langsung</c:v>
                </c:pt>
                <c:pt idx="1">
                  <c:v>Belanja  Langsung</c:v>
                </c:pt>
              </c:strCache>
            </c:strRef>
          </c:cat>
          <c:val>
            <c:numRef>
              <c:f>Sheet1!$B$2:$B$3</c:f>
              <c:numCache>
                <c:formatCode>_(* #,##0_);_(* \(#,##0\);_(* "-"_);_(@_)</c:formatCode>
                <c:ptCount val="2"/>
                <c:pt idx="0">
                  <c:v>59321177000</c:v>
                </c:pt>
                <c:pt idx="1">
                  <c:v>91436972000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F4-4242-89BF-D02CED566F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rgbClr val="FFFF66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0.10588191582906793"/>
                  <c:y val="-3.1482560721308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47-43B8-9F0F-6C081B99AB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358126609661002E-2"/>
                  <c:y val="-4.4092356722961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CF4-4242-89BF-D02CED566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Belanja Tidak Langsung</c:v>
                </c:pt>
                <c:pt idx="1">
                  <c:v>Belanja  Langsung</c:v>
                </c:pt>
              </c:strCache>
            </c:strRef>
          </c:cat>
          <c:val>
            <c:numRef>
              <c:f>Sheet1!$C$2:$C$3</c:f>
              <c:numCache>
                <c:formatCode>_(* #,##0_);_(* \(#,##0\);_(* "-"_);_(@_)</c:formatCode>
                <c:ptCount val="2"/>
                <c:pt idx="0">
                  <c:v>4050767444</c:v>
                </c:pt>
                <c:pt idx="1">
                  <c:v>37313327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CF4-4242-89BF-D02CED566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420032"/>
        <c:axId val="313430016"/>
        <c:axId val="0"/>
      </c:bar3DChart>
      <c:catAx>
        <c:axId val="3134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txPr>
          <a:bodyPr rot="-60000000" vert="horz"/>
          <a:lstStyle/>
          <a:p>
            <a:pPr>
              <a:defRPr b="1">
                <a:solidFill>
                  <a:schemeClr val="tx2"/>
                </a:solidFill>
              </a:defRPr>
            </a:pPr>
            <a:endParaRPr lang="en-US"/>
          </a:p>
        </c:txPr>
        <c:crossAx val="313430016"/>
        <c:crosses val="autoZero"/>
        <c:auto val="1"/>
        <c:lblAlgn val="ctr"/>
        <c:lblOffset val="100"/>
        <c:noMultiLvlLbl val="0"/>
      </c:catAx>
      <c:valAx>
        <c:axId val="313430016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313420032"/>
        <c:crosses val="autoZero"/>
        <c:crossBetween val="between"/>
      </c:valAx>
      <c:spPr>
        <a:scene3d>
          <a:camera prst="orthographicFront"/>
          <a:lightRig rig="threePt" dir="t"/>
        </a:scene3d>
        <a:sp3d prstMaterial="dkEdge"/>
      </c:spPr>
    </c:plotArea>
    <c:legend>
      <c:legendPos val="b"/>
      <c:layout/>
      <c:overlay val="0"/>
      <c:txPr>
        <a:bodyPr rot="0" vert="horz"/>
        <a:lstStyle/>
        <a:p>
          <a:pPr>
            <a:defRPr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effectLst>
      <a:innerShdw blurRad="63500" dist="50800" dir="18900000">
        <a:prstClr val="black">
          <a:alpha val="50000"/>
        </a:prstClr>
      </a:inn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sz="1600" b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Pelayanan</a:t>
            </a:r>
            <a:r>
              <a:rPr lang="en-US" sz="1600" b="1" baseline="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600" b="1" baseline="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Kesehatan</a:t>
            </a:r>
            <a:endParaRPr lang="en-US" sz="1600" b="1" dirty="0">
              <a:solidFill>
                <a:srgbClr val="0000FF"/>
              </a:solidFill>
              <a:latin typeface="Verdana" pitchFamily="34" charset="0"/>
              <a:ea typeface="Verdana" pitchFamily="34" charset="0"/>
            </a:endParaRPr>
          </a:p>
        </c:rich>
      </c:tx>
      <c:layout/>
      <c:overlay val="1"/>
      <c:spPr>
        <a:gradFill flip="none" rotWithShape="1">
          <a:gsLst>
            <a:gs pos="0">
              <a:srgbClr val="CC00FF">
                <a:tint val="66000"/>
                <a:satMod val="160000"/>
              </a:srgbClr>
            </a:gs>
            <a:gs pos="50000">
              <a:srgbClr val="CC00FF">
                <a:tint val="44500"/>
                <a:satMod val="160000"/>
              </a:srgbClr>
            </a:gs>
            <a:gs pos="100000">
              <a:srgbClr val="CC00FF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7473878303626311E-3"/>
          <c:y val="0.24572893672039661"/>
          <c:w val="0.94935236649889265"/>
          <c:h val="0.672428575520133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92E-4E7D-A9CC-47B9C3E08E6A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Pelayanan Kesehatan</c:v>
                </c:pt>
              </c:strCache>
            </c:strRef>
          </c:cat>
          <c:val>
            <c:numRef>
              <c:f>Sheet1!$B$2</c:f>
              <c:numCache>
                <c:formatCode>_(* #,##0_);_(* \(#,##0\);_(* "-"_);_(@_)</c:formatCode>
                <c:ptCount val="1"/>
                <c:pt idx="0">
                  <c:v>34665500000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2E-4E7D-A9CC-47B9C3E08E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rgbClr val="66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Pelayanan Kesehatan</c:v>
                </c:pt>
              </c:strCache>
            </c:strRef>
          </c:cat>
          <c:val>
            <c:numRef>
              <c:f>Sheet1!$C$2</c:f>
              <c:numCache>
                <c:formatCode>_(* #,##0_);_(* \(#,##0\);_(* "-"_);_(@_)</c:formatCode>
                <c:ptCount val="1"/>
                <c:pt idx="0">
                  <c:v>952356853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92E-4E7D-A9CC-47B9C3E08E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5333760"/>
        <c:axId val="135335296"/>
        <c:axId val="0"/>
      </c:bar3DChart>
      <c:catAx>
        <c:axId val="135333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335296"/>
        <c:crosses val="autoZero"/>
        <c:auto val="1"/>
        <c:lblAlgn val="ctr"/>
        <c:lblOffset val="100"/>
        <c:noMultiLvlLbl val="0"/>
      </c:catAx>
      <c:valAx>
        <c:axId val="135335296"/>
        <c:scaling>
          <c:orientation val="minMax"/>
        </c:scaling>
        <c:delete val="1"/>
        <c:axPos val="l"/>
        <c:numFmt formatCode="_(* #,##0_);_(* \(#,##0\);_(* &quot;-&quot;_);_(@_)" sourceLinked="1"/>
        <c:majorTickMark val="out"/>
        <c:minorTickMark val="none"/>
        <c:tickLblPos val="nextTo"/>
        <c:crossAx val="135333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273714402786213E-3"/>
          <c:y val="0.91500924212929646"/>
          <c:w val="0.75546711739397665"/>
          <c:h val="6.4542144270604396E-2"/>
        </c:manualLayout>
      </c:layout>
      <c:overlay val="0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 b="1">
              <a:solidFill>
                <a:schemeClr val="tx2"/>
              </a:solidFill>
              <a:latin typeface="Verdana" pitchFamily="34" charset="0"/>
              <a:ea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sz="1600" b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Pendidikan</a:t>
            </a:r>
            <a:r>
              <a:rPr lang="en-US" sz="1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 &amp; </a:t>
            </a:r>
            <a:r>
              <a:rPr lang="en-US" sz="1600" b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Pelatihan</a:t>
            </a:r>
            <a:endParaRPr lang="en-US" sz="1600" b="1" dirty="0">
              <a:solidFill>
                <a:srgbClr val="0000FF"/>
              </a:solidFill>
              <a:latin typeface="Verdana" pitchFamily="34" charset="0"/>
              <a:ea typeface="Verdana" pitchFamily="34" charset="0"/>
            </a:endParaRPr>
          </a:p>
        </c:rich>
      </c:tx>
      <c:layout/>
      <c:overlay val="1"/>
      <c:spPr>
        <a:gradFill flip="none" rotWithShape="1">
          <a:gsLst>
            <a:gs pos="0">
              <a:srgbClr val="CC00FF">
                <a:tint val="66000"/>
                <a:satMod val="160000"/>
              </a:srgbClr>
            </a:gs>
            <a:gs pos="50000">
              <a:srgbClr val="CC00FF">
                <a:tint val="44500"/>
                <a:satMod val="160000"/>
              </a:srgbClr>
            </a:gs>
            <a:gs pos="100000">
              <a:srgbClr val="CC00FF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7473878303626311E-3"/>
          <c:y val="0.24572893672039661"/>
          <c:w val="0.94935236649889265"/>
          <c:h val="0.672428575520133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18A-4839-9B08-342DB0D6D0F6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Pendidikan &amp; Pelatihan</c:v>
                </c:pt>
              </c:strCache>
            </c:strRef>
          </c:cat>
          <c:val>
            <c:numRef>
              <c:f>Sheet1!$B$2</c:f>
              <c:numCache>
                <c:formatCode>_(* #,##0_);_(* \(#,##0\);_(* "-"_);_(@_)</c:formatCode>
                <c:ptCount val="1"/>
                <c:pt idx="0">
                  <c:v>1270000000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8A-4839-9B08-342DB0D6D0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rgbClr val="66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Pendidikan &amp; Pelatihan</c:v>
                </c:pt>
              </c:strCache>
            </c:strRef>
          </c:cat>
          <c:val>
            <c:numRef>
              <c:f>Sheet1!$C$2</c:f>
              <c:numCache>
                <c:formatCode>_(* #,##0_);_(* \(#,##0\);_(* "-"_);_(@_)</c:formatCode>
                <c:ptCount val="1"/>
                <c:pt idx="0">
                  <c:v>236270000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8A-4839-9B08-342DB0D6D0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5446528"/>
        <c:axId val="135448064"/>
        <c:axId val="0"/>
      </c:bar3DChart>
      <c:catAx>
        <c:axId val="135446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448064"/>
        <c:crosses val="autoZero"/>
        <c:auto val="1"/>
        <c:lblAlgn val="ctr"/>
        <c:lblOffset val="100"/>
        <c:noMultiLvlLbl val="0"/>
      </c:catAx>
      <c:valAx>
        <c:axId val="135448064"/>
        <c:scaling>
          <c:orientation val="minMax"/>
        </c:scaling>
        <c:delete val="1"/>
        <c:axPos val="l"/>
        <c:numFmt formatCode="_(* #,##0_);_(* \(#,##0\);_(* &quot;-&quot;_);_(@_)" sourceLinked="1"/>
        <c:majorTickMark val="out"/>
        <c:minorTickMark val="none"/>
        <c:tickLblPos val="nextTo"/>
        <c:crossAx val="135446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273714402786213E-3"/>
          <c:y val="0.91500924212929646"/>
          <c:w val="0.75546711739397665"/>
          <c:h val="6.4542144270604396E-2"/>
        </c:manualLayout>
      </c:layout>
      <c:overlay val="0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 b="1">
              <a:solidFill>
                <a:schemeClr val="tx2"/>
              </a:solidFill>
              <a:latin typeface="Verdana" pitchFamily="34" charset="0"/>
              <a:ea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sz="1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</a:rPr>
              <a:t>Lain-lain</a:t>
            </a:r>
            <a:endParaRPr lang="en-US" sz="1600" b="1" dirty="0">
              <a:solidFill>
                <a:srgbClr val="0000FF"/>
              </a:solidFill>
              <a:latin typeface="Verdana" pitchFamily="34" charset="0"/>
              <a:ea typeface="Verdana" pitchFamily="34" charset="0"/>
            </a:endParaRPr>
          </a:p>
        </c:rich>
      </c:tx>
      <c:layout/>
      <c:overlay val="1"/>
      <c:spPr>
        <a:gradFill flip="none" rotWithShape="1">
          <a:gsLst>
            <a:gs pos="0">
              <a:srgbClr val="CC00FF">
                <a:tint val="66000"/>
                <a:satMod val="160000"/>
              </a:srgbClr>
            </a:gs>
            <a:gs pos="50000">
              <a:srgbClr val="CC00FF">
                <a:tint val="44500"/>
                <a:satMod val="160000"/>
              </a:srgbClr>
            </a:gs>
            <a:gs pos="100000">
              <a:srgbClr val="CC00FF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24572901388571913"/>
          <c:w val="0.94935236649889265"/>
          <c:h val="0.672428575520133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C0F-4644-9312-6031FE453EBE}"/>
              </c:ext>
            </c:extLst>
          </c:dPt>
          <c:dLbls>
            <c:delete val="1"/>
          </c:dLbls>
          <c:cat>
            <c:strRef>
              <c:f>Sheet1!$A$2</c:f>
              <c:strCache>
                <c:ptCount val="1"/>
                <c:pt idx="0">
                  <c:v>Lain-lain</c:v>
                </c:pt>
              </c:strCache>
            </c:strRef>
          </c:cat>
          <c:val>
            <c:numRef>
              <c:f>Sheet1!$B$2</c:f>
              <c:numCache>
                <c:formatCode>_(* #,##0_);_(* \(#,##0\);_(* "-"_);_(@_)</c:formatCode>
                <c:ptCount val="1"/>
                <c:pt idx="0">
                  <c:v>564500000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0F-4644-9312-6031FE453E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rgbClr val="66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Lain-lain</c:v>
                </c:pt>
              </c:strCache>
            </c:strRef>
          </c:cat>
          <c:val>
            <c:numRef>
              <c:f>Sheet1!$C$2</c:f>
              <c:numCache>
                <c:formatCode>_(* #,##0_);_(* \(#,##0\);_(* "-"_);_(@_)</c:formatCode>
                <c:ptCount val="1"/>
                <c:pt idx="0">
                  <c:v>21719586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0F-4644-9312-6031FE453E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5394432"/>
        <c:axId val="135395968"/>
        <c:axId val="0"/>
      </c:bar3DChart>
      <c:catAx>
        <c:axId val="135394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395968"/>
        <c:crosses val="autoZero"/>
        <c:auto val="1"/>
        <c:lblAlgn val="ctr"/>
        <c:lblOffset val="100"/>
        <c:noMultiLvlLbl val="0"/>
      </c:catAx>
      <c:valAx>
        <c:axId val="135395968"/>
        <c:scaling>
          <c:orientation val="minMax"/>
        </c:scaling>
        <c:delete val="1"/>
        <c:axPos val="l"/>
        <c:numFmt formatCode="_(* #,##0_);_(* \(#,##0\);_(* &quot;-&quot;_);_(@_)" sourceLinked="1"/>
        <c:majorTickMark val="out"/>
        <c:minorTickMark val="none"/>
        <c:tickLblPos val="nextTo"/>
        <c:crossAx val="13539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273714402786213E-3"/>
          <c:y val="0.91500924212929646"/>
          <c:w val="0.75546711739397665"/>
          <c:h val="6.4542144270604396E-2"/>
        </c:manualLayout>
      </c:layout>
      <c:overlay val="0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 b="1">
              <a:solidFill>
                <a:schemeClr val="tx2"/>
              </a:solidFill>
              <a:latin typeface="Verdana" pitchFamily="34" charset="0"/>
              <a:ea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91D6F-77E7-47C0-BA09-F8D7779497F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B3AC8-870B-4847-BF2D-BF7B9320973D}">
      <dgm:prSet phldrT="[Text]" custT="1"/>
      <dgm:spPr>
        <a:solidFill>
          <a:srgbClr val="0000FF"/>
        </a:solidFill>
      </dgm:spPr>
      <dgm:t>
        <a:bodyPr/>
        <a:lstStyle/>
        <a:p>
          <a:pPr algn="ctr"/>
          <a:r>
            <a:rPr lang="en-US" sz="2000" b="1" dirty="0" err="1" smtClean="0"/>
            <a:t>Anggaran</a:t>
          </a:r>
          <a:r>
            <a:rPr lang="en-US" sz="2000" b="1" dirty="0" smtClean="0"/>
            <a:t> </a:t>
          </a:r>
          <a:r>
            <a:rPr lang="en-US" sz="2000" b="1" dirty="0" err="1" smtClean="0"/>
            <a:t>Belanja</a:t>
          </a:r>
          <a:endParaRPr lang="en-US" sz="2000" b="1" dirty="0"/>
        </a:p>
      </dgm:t>
    </dgm:pt>
    <dgm:pt modelId="{58C3D0C0-1A19-4398-A25C-6CB587F68D95}" type="parTrans" cxnId="{69EC5E9F-2433-443C-B6B8-6AD11AECAC9D}">
      <dgm:prSet/>
      <dgm:spPr/>
      <dgm:t>
        <a:bodyPr/>
        <a:lstStyle/>
        <a:p>
          <a:endParaRPr lang="en-US"/>
        </a:p>
      </dgm:t>
    </dgm:pt>
    <dgm:pt modelId="{4A45B808-A33D-4D4B-A814-F62896C92006}" type="sibTrans" cxnId="{69EC5E9F-2433-443C-B6B8-6AD11AECAC9D}">
      <dgm:prSet/>
      <dgm:spPr/>
      <dgm:t>
        <a:bodyPr/>
        <a:lstStyle/>
        <a:p>
          <a:endParaRPr lang="en-US"/>
        </a:p>
      </dgm:t>
    </dgm:pt>
    <dgm:pt modelId="{C6A310D7-C413-4F15-89C5-A2928660C5C5}">
      <dgm:prSet phldrT="[Text]" custT="1"/>
      <dgm:spPr>
        <a:solidFill>
          <a:srgbClr val="99FF66">
            <a:alpha val="90000"/>
          </a:srgbClr>
        </a:solidFill>
        <a:ln>
          <a:noFill/>
        </a:ln>
      </dgm:spPr>
      <dgm:t>
        <a:bodyPr/>
        <a:lstStyle/>
        <a:p>
          <a:pPr algn="ctr"/>
          <a:r>
            <a:rPr lang="en-US" sz="2800" b="1" dirty="0" smtClean="0">
              <a:solidFill>
                <a:schemeClr val="tx2"/>
              </a:solidFill>
            </a:rPr>
            <a:t>150.758.149.000</a:t>
          </a:r>
          <a:endParaRPr lang="en-US" sz="2800" b="1" dirty="0">
            <a:solidFill>
              <a:schemeClr val="tx2"/>
            </a:solidFill>
          </a:endParaRPr>
        </a:p>
      </dgm:t>
    </dgm:pt>
    <dgm:pt modelId="{612AD586-3FB7-464B-A7DD-355E6801DEC5}" type="parTrans" cxnId="{1B337F04-A743-48AD-BC14-5AB20C32DE60}">
      <dgm:prSet/>
      <dgm:spPr/>
      <dgm:t>
        <a:bodyPr/>
        <a:lstStyle/>
        <a:p>
          <a:endParaRPr lang="en-US"/>
        </a:p>
      </dgm:t>
    </dgm:pt>
    <dgm:pt modelId="{69B8C002-3095-484D-9B12-5AAAC0053489}" type="sibTrans" cxnId="{1B337F04-A743-48AD-BC14-5AB20C32DE60}">
      <dgm:prSet/>
      <dgm:spPr/>
      <dgm:t>
        <a:bodyPr/>
        <a:lstStyle/>
        <a:p>
          <a:endParaRPr lang="en-US"/>
        </a:p>
      </dgm:t>
    </dgm:pt>
    <dgm:pt modelId="{20DDDCF0-A3BC-4EC0-A97B-77C49A31DC7D}" type="pres">
      <dgm:prSet presAssocID="{C0391D6F-77E7-47C0-BA09-F8D7779497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BA15F-B3E9-4D74-AB2F-89CBFF79DB2D}" type="pres">
      <dgm:prSet presAssocID="{D14B3AC8-870B-4847-BF2D-BF7B9320973D}" presName="parentLin" presStyleCnt="0"/>
      <dgm:spPr/>
    </dgm:pt>
    <dgm:pt modelId="{0372762E-2B2A-4B13-A81C-3FE4F80CF7F9}" type="pres">
      <dgm:prSet presAssocID="{D14B3AC8-870B-4847-BF2D-BF7B9320973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3D7C0DC-1F39-47DD-9578-2CF42B4B9963}" type="pres">
      <dgm:prSet presAssocID="{D14B3AC8-870B-4847-BF2D-BF7B9320973D}" presName="parentText" presStyleLbl="node1" presStyleIdx="0" presStyleCnt="1" custScaleY="29353" custLinFactNeighborX="-20254" custLinFactNeighborY="-363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D3E00-6E1D-42C5-92B8-CA7E75A6BDDB}" type="pres">
      <dgm:prSet presAssocID="{D14B3AC8-870B-4847-BF2D-BF7B9320973D}" presName="negativeSpace" presStyleCnt="0"/>
      <dgm:spPr/>
    </dgm:pt>
    <dgm:pt modelId="{11816E51-8A6E-4AAD-9AD7-7B7D0518EE1A}" type="pres">
      <dgm:prSet presAssocID="{D14B3AC8-870B-4847-BF2D-BF7B9320973D}" presName="childText" presStyleLbl="conFgAcc1" presStyleIdx="0" presStyleCnt="1" custScaleX="78363" custScaleY="48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337F04-A743-48AD-BC14-5AB20C32DE60}" srcId="{D14B3AC8-870B-4847-BF2D-BF7B9320973D}" destId="{C6A310D7-C413-4F15-89C5-A2928660C5C5}" srcOrd="0" destOrd="0" parTransId="{612AD586-3FB7-464B-A7DD-355E6801DEC5}" sibTransId="{69B8C002-3095-484D-9B12-5AAAC0053489}"/>
    <dgm:cxn modelId="{E18AEF5F-1F09-4301-94B6-3E25CB82B9B9}" type="presOf" srcId="{D14B3AC8-870B-4847-BF2D-BF7B9320973D}" destId="{A3D7C0DC-1F39-47DD-9578-2CF42B4B9963}" srcOrd="1" destOrd="0" presId="urn:microsoft.com/office/officeart/2005/8/layout/list1"/>
    <dgm:cxn modelId="{69EC5E9F-2433-443C-B6B8-6AD11AECAC9D}" srcId="{C0391D6F-77E7-47C0-BA09-F8D7779497FE}" destId="{D14B3AC8-870B-4847-BF2D-BF7B9320973D}" srcOrd="0" destOrd="0" parTransId="{58C3D0C0-1A19-4398-A25C-6CB587F68D95}" sibTransId="{4A45B808-A33D-4D4B-A814-F62896C92006}"/>
    <dgm:cxn modelId="{C5B626A8-8F29-422D-8FB6-C268A5F08BA8}" type="presOf" srcId="{C0391D6F-77E7-47C0-BA09-F8D7779497FE}" destId="{20DDDCF0-A3BC-4EC0-A97B-77C49A31DC7D}" srcOrd="0" destOrd="0" presId="urn:microsoft.com/office/officeart/2005/8/layout/list1"/>
    <dgm:cxn modelId="{5C2873B3-5036-497F-95CC-080AECDA0936}" type="presOf" srcId="{C6A310D7-C413-4F15-89C5-A2928660C5C5}" destId="{11816E51-8A6E-4AAD-9AD7-7B7D0518EE1A}" srcOrd="0" destOrd="0" presId="urn:microsoft.com/office/officeart/2005/8/layout/list1"/>
    <dgm:cxn modelId="{E13502B9-6659-4826-AA92-F24B44C69A37}" type="presOf" srcId="{D14B3AC8-870B-4847-BF2D-BF7B9320973D}" destId="{0372762E-2B2A-4B13-A81C-3FE4F80CF7F9}" srcOrd="0" destOrd="0" presId="urn:microsoft.com/office/officeart/2005/8/layout/list1"/>
    <dgm:cxn modelId="{4045B181-5C0D-4ECC-BB09-F84BBF022CE2}" type="presParOf" srcId="{20DDDCF0-A3BC-4EC0-A97B-77C49A31DC7D}" destId="{70CBA15F-B3E9-4D74-AB2F-89CBFF79DB2D}" srcOrd="0" destOrd="0" presId="urn:microsoft.com/office/officeart/2005/8/layout/list1"/>
    <dgm:cxn modelId="{62C3A884-31B0-4A45-968A-6A95688AB444}" type="presParOf" srcId="{70CBA15F-B3E9-4D74-AB2F-89CBFF79DB2D}" destId="{0372762E-2B2A-4B13-A81C-3FE4F80CF7F9}" srcOrd="0" destOrd="0" presId="urn:microsoft.com/office/officeart/2005/8/layout/list1"/>
    <dgm:cxn modelId="{6F9F311F-1ADB-4B35-9EFE-687817B0DD05}" type="presParOf" srcId="{70CBA15F-B3E9-4D74-AB2F-89CBFF79DB2D}" destId="{A3D7C0DC-1F39-47DD-9578-2CF42B4B9963}" srcOrd="1" destOrd="0" presId="urn:microsoft.com/office/officeart/2005/8/layout/list1"/>
    <dgm:cxn modelId="{DE6DBE75-32EE-4F84-8DD8-023BFF2D59E4}" type="presParOf" srcId="{20DDDCF0-A3BC-4EC0-A97B-77C49A31DC7D}" destId="{443D3E00-6E1D-42C5-92B8-CA7E75A6BDDB}" srcOrd="1" destOrd="0" presId="urn:microsoft.com/office/officeart/2005/8/layout/list1"/>
    <dgm:cxn modelId="{7D08B0EB-E707-433B-B5E1-8114AF3993C8}" type="presParOf" srcId="{20DDDCF0-A3BC-4EC0-A97B-77C49A31DC7D}" destId="{11816E51-8A6E-4AAD-9AD7-7B7D0518EE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91D6F-77E7-47C0-BA09-F8D7779497F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B3AC8-870B-4847-BF2D-BF7B9320973D}">
      <dgm:prSet phldrT="[Text]" custT="1"/>
      <dgm:spPr>
        <a:solidFill>
          <a:srgbClr val="0000FF"/>
        </a:solidFill>
      </dgm:spPr>
      <dgm:t>
        <a:bodyPr/>
        <a:lstStyle/>
        <a:p>
          <a:pPr algn="ctr"/>
          <a:r>
            <a:rPr lang="en-US" sz="2000" b="1" dirty="0" smtClean="0"/>
            <a:t>TARGET</a:t>
          </a:r>
          <a:endParaRPr lang="en-US" sz="2000" b="1" dirty="0"/>
        </a:p>
      </dgm:t>
    </dgm:pt>
    <dgm:pt modelId="{58C3D0C0-1A19-4398-A25C-6CB587F68D95}" type="parTrans" cxnId="{69EC5E9F-2433-443C-B6B8-6AD11AECAC9D}">
      <dgm:prSet/>
      <dgm:spPr/>
      <dgm:t>
        <a:bodyPr/>
        <a:lstStyle/>
        <a:p>
          <a:endParaRPr lang="en-US"/>
        </a:p>
      </dgm:t>
    </dgm:pt>
    <dgm:pt modelId="{4A45B808-A33D-4D4B-A814-F62896C92006}" type="sibTrans" cxnId="{69EC5E9F-2433-443C-B6B8-6AD11AECAC9D}">
      <dgm:prSet/>
      <dgm:spPr/>
      <dgm:t>
        <a:bodyPr/>
        <a:lstStyle/>
        <a:p>
          <a:endParaRPr lang="en-US"/>
        </a:p>
      </dgm:t>
    </dgm:pt>
    <dgm:pt modelId="{C6A310D7-C413-4F15-89C5-A2928660C5C5}">
      <dgm:prSet phldrT="[Text]" custT="1"/>
      <dgm:spPr>
        <a:solidFill>
          <a:srgbClr val="99FF66">
            <a:alpha val="90000"/>
          </a:srgbClr>
        </a:solidFill>
        <a:ln>
          <a:noFill/>
        </a:ln>
      </dgm:spPr>
      <dgm:t>
        <a:bodyPr/>
        <a:lstStyle/>
        <a:p>
          <a:pPr algn="ctr"/>
          <a:r>
            <a:rPr lang="en-US" sz="2400" b="1" dirty="0" smtClean="0">
              <a:solidFill>
                <a:schemeClr val="tx2"/>
              </a:solidFill>
            </a:rPr>
            <a:t>36.500.000.000</a:t>
          </a:r>
          <a:endParaRPr lang="en-US" sz="2400" b="1" dirty="0">
            <a:solidFill>
              <a:schemeClr val="tx2"/>
            </a:solidFill>
          </a:endParaRPr>
        </a:p>
      </dgm:t>
    </dgm:pt>
    <dgm:pt modelId="{612AD586-3FB7-464B-A7DD-355E6801DEC5}" type="parTrans" cxnId="{1B337F04-A743-48AD-BC14-5AB20C32DE60}">
      <dgm:prSet/>
      <dgm:spPr/>
      <dgm:t>
        <a:bodyPr/>
        <a:lstStyle/>
        <a:p>
          <a:endParaRPr lang="en-US"/>
        </a:p>
      </dgm:t>
    </dgm:pt>
    <dgm:pt modelId="{69B8C002-3095-484D-9B12-5AAAC0053489}" type="sibTrans" cxnId="{1B337F04-A743-48AD-BC14-5AB20C32DE60}">
      <dgm:prSet/>
      <dgm:spPr/>
      <dgm:t>
        <a:bodyPr/>
        <a:lstStyle/>
        <a:p>
          <a:endParaRPr lang="en-US"/>
        </a:p>
      </dgm:t>
    </dgm:pt>
    <dgm:pt modelId="{20DDDCF0-A3BC-4EC0-A97B-77C49A31DC7D}" type="pres">
      <dgm:prSet presAssocID="{C0391D6F-77E7-47C0-BA09-F8D7779497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BA15F-B3E9-4D74-AB2F-89CBFF79DB2D}" type="pres">
      <dgm:prSet presAssocID="{D14B3AC8-870B-4847-BF2D-BF7B9320973D}" presName="parentLin" presStyleCnt="0"/>
      <dgm:spPr/>
    </dgm:pt>
    <dgm:pt modelId="{0372762E-2B2A-4B13-A81C-3FE4F80CF7F9}" type="pres">
      <dgm:prSet presAssocID="{D14B3AC8-870B-4847-BF2D-BF7B9320973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3D7C0DC-1F39-47DD-9578-2CF42B4B9963}" type="pres">
      <dgm:prSet presAssocID="{D14B3AC8-870B-4847-BF2D-BF7B9320973D}" presName="parentText" presStyleLbl="node1" presStyleIdx="0" presStyleCnt="1" custScaleY="29353" custLinFactNeighborX="-20254" custLinFactNeighborY="-363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D3E00-6E1D-42C5-92B8-CA7E75A6BDDB}" type="pres">
      <dgm:prSet presAssocID="{D14B3AC8-870B-4847-BF2D-BF7B9320973D}" presName="negativeSpace" presStyleCnt="0"/>
      <dgm:spPr/>
    </dgm:pt>
    <dgm:pt modelId="{11816E51-8A6E-4AAD-9AD7-7B7D0518EE1A}" type="pres">
      <dgm:prSet presAssocID="{D14B3AC8-870B-4847-BF2D-BF7B9320973D}" presName="childText" presStyleLbl="conFgAcc1" presStyleIdx="0" presStyleCnt="1" custScaleX="78363" custScaleY="48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47121A-33C3-4D0E-9B23-2249B2478254}" type="presOf" srcId="{D14B3AC8-870B-4847-BF2D-BF7B9320973D}" destId="{A3D7C0DC-1F39-47DD-9578-2CF42B4B9963}" srcOrd="1" destOrd="0" presId="urn:microsoft.com/office/officeart/2005/8/layout/list1"/>
    <dgm:cxn modelId="{A3749052-18BF-479F-A9DF-689729C71371}" type="presOf" srcId="{D14B3AC8-870B-4847-BF2D-BF7B9320973D}" destId="{0372762E-2B2A-4B13-A81C-3FE4F80CF7F9}" srcOrd="0" destOrd="0" presId="urn:microsoft.com/office/officeart/2005/8/layout/list1"/>
    <dgm:cxn modelId="{1B337F04-A743-48AD-BC14-5AB20C32DE60}" srcId="{D14B3AC8-870B-4847-BF2D-BF7B9320973D}" destId="{C6A310D7-C413-4F15-89C5-A2928660C5C5}" srcOrd="0" destOrd="0" parTransId="{612AD586-3FB7-464B-A7DD-355E6801DEC5}" sibTransId="{69B8C002-3095-484D-9B12-5AAAC0053489}"/>
    <dgm:cxn modelId="{CEA8F3F7-B94F-4542-B7EB-D3D4C294C013}" type="presOf" srcId="{C6A310D7-C413-4F15-89C5-A2928660C5C5}" destId="{11816E51-8A6E-4AAD-9AD7-7B7D0518EE1A}" srcOrd="0" destOrd="0" presId="urn:microsoft.com/office/officeart/2005/8/layout/list1"/>
    <dgm:cxn modelId="{EBF41F52-C79D-4EFB-B2D5-E98F3148519A}" type="presOf" srcId="{C0391D6F-77E7-47C0-BA09-F8D7779497FE}" destId="{20DDDCF0-A3BC-4EC0-A97B-77C49A31DC7D}" srcOrd="0" destOrd="0" presId="urn:microsoft.com/office/officeart/2005/8/layout/list1"/>
    <dgm:cxn modelId="{69EC5E9F-2433-443C-B6B8-6AD11AECAC9D}" srcId="{C0391D6F-77E7-47C0-BA09-F8D7779497FE}" destId="{D14B3AC8-870B-4847-BF2D-BF7B9320973D}" srcOrd="0" destOrd="0" parTransId="{58C3D0C0-1A19-4398-A25C-6CB587F68D95}" sibTransId="{4A45B808-A33D-4D4B-A814-F62896C92006}"/>
    <dgm:cxn modelId="{0E1FB00F-8D72-40E3-AF03-045964E51F9A}" type="presParOf" srcId="{20DDDCF0-A3BC-4EC0-A97B-77C49A31DC7D}" destId="{70CBA15F-B3E9-4D74-AB2F-89CBFF79DB2D}" srcOrd="0" destOrd="0" presId="urn:microsoft.com/office/officeart/2005/8/layout/list1"/>
    <dgm:cxn modelId="{DCABBFC9-B728-4FA6-8292-7C77B9207E7A}" type="presParOf" srcId="{70CBA15F-B3E9-4D74-AB2F-89CBFF79DB2D}" destId="{0372762E-2B2A-4B13-A81C-3FE4F80CF7F9}" srcOrd="0" destOrd="0" presId="urn:microsoft.com/office/officeart/2005/8/layout/list1"/>
    <dgm:cxn modelId="{18EEE8A9-BE5B-40B3-A879-6922A0D0222C}" type="presParOf" srcId="{70CBA15F-B3E9-4D74-AB2F-89CBFF79DB2D}" destId="{A3D7C0DC-1F39-47DD-9578-2CF42B4B9963}" srcOrd="1" destOrd="0" presId="urn:microsoft.com/office/officeart/2005/8/layout/list1"/>
    <dgm:cxn modelId="{F5A23811-A1A5-4A5B-A228-36F57FC8106A}" type="presParOf" srcId="{20DDDCF0-A3BC-4EC0-A97B-77C49A31DC7D}" destId="{443D3E00-6E1D-42C5-92B8-CA7E75A6BDDB}" srcOrd="1" destOrd="0" presId="urn:microsoft.com/office/officeart/2005/8/layout/list1"/>
    <dgm:cxn modelId="{603A5C3E-391F-4573-8470-9C165C4322C8}" type="presParOf" srcId="{20DDDCF0-A3BC-4EC0-A97B-77C49A31DC7D}" destId="{11816E51-8A6E-4AAD-9AD7-7B7D0518EE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391D6F-77E7-47C0-BA09-F8D7779497F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B3AC8-870B-4847-BF2D-BF7B9320973D}">
      <dgm:prSet phldrT="[Text]" custT="1"/>
      <dgm:spPr>
        <a:solidFill>
          <a:srgbClr val="0000FF"/>
        </a:solidFill>
      </dgm:spPr>
      <dgm:t>
        <a:bodyPr/>
        <a:lstStyle/>
        <a:p>
          <a:pPr algn="ctr"/>
          <a:r>
            <a:rPr lang="en-US" sz="2000" b="1" dirty="0" smtClean="0"/>
            <a:t>REALISASI</a:t>
          </a:r>
          <a:endParaRPr lang="en-US" sz="2000" b="1" dirty="0"/>
        </a:p>
      </dgm:t>
    </dgm:pt>
    <dgm:pt modelId="{58C3D0C0-1A19-4398-A25C-6CB587F68D95}" type="parTrans" cxnId="{69EC5E9F-2433-443C-B6B8-6AD11AECAC9D}">
      <dgm:prSet/>
      <dgm:spPr/>
      <dgm:t>
        <a:bodyPr/>
        <a:lstStyle/>
        <a:p>
          <a:endParaRPr lang="en-US"/>
        </a:p>
      </dgm:t>
    </dgm:pt>
    <dgm:pt modelId="{4A45B808-A33D-4D4B-A814-F62896C92006}" type="sibTrans" cxnId="{69EC5E9F-2433-443C-B6B8-6AD11AECAC9D}">
      <dgm:prSet/>
      <dgm:spPr/>
      <dgm:t>
        <a:bodyPr/>
        <a:lstStyle/>
        <a:p>
          <a:endParaRPr lang="en-US"/>
        </a:p>
      </dgm:t>
    </dgm:pt>
    <dgm:pt modelId="{C6A310D7-C413-4F15-89C5-A2928660C5C5}">
      <dgm:prSet phldrT="[Text]" custT="1"/>
      <dgm:spPr>
        <a:solidFill>
          <a:srgbClr val="99FF66">
            <a:alpha val="90000"/>
          </a:srgbClr>
        </a:solidFill>
        <a:ln>
          <a:noFill/>
        </a:ln>
      </dgm:spPr>
      <dgm:t>
        <a:bodyPr/>
        <a:lstStyle/>
        <a:p>
          <a:pPr algn="ctr"/>
          <a:r>
            <a:rPr lang="en-US" sz="2400" b="1" dirty="0" smtClean="0">
              <a:solidFill>
                <a:schemeClr val="tx2"/>
              </a:solidFill>
            </a:rPr>
            <a:t>1.210.346.439</a:t>
          </a:r>
          <a:endParaRPr lang="en-US" sz="2400" b="1" dirty="0">
            <a:solidFill>
              <a:schemeClr val="tx2"/>
            </a:solidFill>
          </a:endParaRPr>
        </a:p>
      </dgm:t>
    </dgm:pt>
    <dgm:pt modelId="{612AD586-3FB7-464B-A7DD-355E6801DEC5}" type="parTrans" cxnId="{1B337F04-A743-48AD-BC14-5AB20C32DE60}">
      <dgm:prSet/>
      <dgm:spPr/>
      <dgm:t>
        <a:bodyPr/>
        <a:lstStyle/>
        <a:p>
          <a:endParaRPr lang="en-US"/>
        </a:p>
      </dgm:t>
    </dgm:pt>
    <dgm:pt modelId="{69B8C002-3095-484D-9B12-5AAAC0053489}" type="sibTrans" cxnId="{1B337F04-A743-48AD-BC14-5AB20C32DE60}">
      <dgm:prSet/>
      <dgm:spPr/>
      <dgm:t>
        <a:bodyPr/>
        <a:lstStyle/>
        <a:p>
          <a:endParaRPr lang="en-US"/>
        </a:p>
      </dgm:t>
    </dgm:pt>
    <dgm:pt modelId="{20DDDCF0-A3BC-4EC0-A97B-77C49A31DC7D}" type="pres">
      <dgm:prSet presAssocID="{C0391D6F-77E7-47C0-BA09-F8D7779497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BA15F-B3E9-4D74-AB2F-89CBFF79DB2D}" type="pres">
      <dgm:prSet presAssocID="{D14B3AC8-870B-4847-BF2D-BF7B9320973D}" presName="parentLin" presStyleCnt="0"/>
      <dgm:spPr/>
    </dgm:pt>
    <dgm:pt modelId="{0372762E-2B2A-4B13-A81C-3FE4F80CF7F9}" type="pres">
      <dgm:prSet presAssocID="{D14B3AC8-870B-4847-BF2D-BF7B9320973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3D7C0DC-1F39-47DD-9578-2CF42B4B9963}" type="pres">
      <dgm:prSet presAssocID="{D14B3AC8-870B-4847-BF2D-BF7B9320973D}" presName="parentText" presStyleLbl="node1" presStyleIdx="0" presStyleCnt="1" custScaleY="29353" custLinFactNeighborX="-20254" custLinFactNeighborY="-363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D3E00-6E1D-42C5-92B8-CA7E75A6BDDB}" type="pres">
      <dgm:prSet presAssocID="{D14B3AC8-870B-4847-BF2D-BF7B9320973D}" presName="negativeSpace" presStyleCnt="0"/>
      <dgm:spPr/>
    </dgm:pt>
    <dgm:pt modelId="{11816E51-8A6E-4AAD-9AD7-7B7D0518EE1A}" type="pres">
      <dgm:prSet presAssocID="{D14B3AC8-870B-4847-BF2D-BF7B9320973D}" presName="childText" presStyleLbl="conFgAcc1" presStyleIdx="0" presStyleCnt="1" custScaleX="78363" custScaleY="48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2A7AA-1869-4143-81E5-130AF09B06CD}" type="presOf" srcId="{D14B3AC8-870B-4847-BF2D-BF7B9320973D}" destId="{0372762E-2B2A-4B13-A81C-3FE4F80CF7F9}" srcOrd="0" destOrd="0" presId="urn:microsoft.com/office/officeart/2005/8/layout/list1"/>
    <dgm:cxn modelId="{1B337F04-A743-48AD-BC14-5AB20C32DE60}" srcId="{D14B3AC8-870B-4847-BF2D-BF7B9320973D}" destId="{C6A310D7-C413-4F15-89C5-A2928660C5C5}" srcOrd="0" destOrd="0" parTransId="{612AD586-3FB7-464B-A7DD-355E6801DEC5}" sibTransId="{69B8C002-3095-484D-9B12-5AAAC0053489}"/>
    <dgm:cxn modelId="{22DF8618-054D-4242-83C8-6EBBD622A6BF}" type="presOf" srcId="{C0391D6F-77E7-47C0-BA09-F8D7779497FE}" destId="{20DDDCF0-A3BC-4EC0-A97B-77C49A31DC7D}" srcOrd="0" destOrd="0" presId="urn:microsoft.com/office/officeart/2005/8/layout/list1"/>
    <dgm:cxn modelId="{4100EB0F-DEB9-407F-A2B2-844A6675F9E9}" type="presOf" srcId="{D14B3AC8-870B-4847-BF2D-BF7B9320973D}" destId="{A3D7C0DC-1F39-47DD-9578-2CF42B4B9963}" srcOrd="1" destOrd="0" presId="urn:microsoft.com/office/officeart/2005/8/layout/list1"/>
    <dgm:cxn modelId="{69EC5E9F-2433-443C-B6B8-6AD11AECAC9D}" srcId="{C0391D6F-77E7-47C0-BA09-F8D7779497FE}" destId="{D14B3AC8-870B-4847-BF2D-BF7B9320973D}" srcOrd="0" destOrd="0" parTransId="{58C3D0C0-1A19-4398-A25C-6CB587F68D95}" sibTransId="{4A45B808-A33D-4D4B-A814-F62896C92006}"/>
    <dgm:cxn modelId="{A551B3D1-3161-4396-83D5-F827C6677790}" type="presOf" srcId="{C6A310D7-C413-4F15-89C5-A2928660C5C5}" destId="{11816E51-8A6E-4AAD-9AD7-7B7D0518EE1A}" srcOrd="0" destOrd="0" presId="urn:microsoft.com/office/officeart/2005/8/layout/list1"/>
    <dgm:cxn modelId="{9ABC566A-C5D9-4206-AFAC-DD05CC272B6E}" type="presParOf" srcId="{20DDDCF0-A3BC-4EC0-A97B-77C49A31DC7D}" destId="{70CBA15F-B3E9-4D74-AB2F-89CBFF79DB2D}" srcOrd="0" destOrd="0" presId="urn:microsoft.com/office/officeart/2005/8/layout/list1"/>
    <dgm:cxn modelId="{FA482C20-56E1-46E8-ACDC-8B0AB34F78E9}" type="presParOf" srcId="{70CBA15F-B3E9-4D74-AB2F-89CBFF79DB2D}" destId="{0372762E-2B2A-4B13-A81C-3FE4F80CF7F9}" srcOrd="0" destOrd="0" presId="urn:microsoft.com/office/officeart/2005/8/layout/list1"/>
    <dgm:cxn modelId="{CD7EB18E-1045-40CF-A4F8-814A78616E0A}" type="presParOf" srcId="{70CBA15F-B3E9-4D74-AB2F-89CBFF79DB2D}" destId="{A3D7C0DC-1F39-47DD-9578-2CF42B4B9963}" srcOrd="1" destOrd="0" presId="urn:microsoft.com/office/officeart/2005/8/layout/list1"/>
    <dgm:cxn modelId="{D83FF1C2-F1FA-4179-AC38-CDB5556E7B94}" type="presParOf" srcId="{20DDDCF0-A3BC-4EC0-A97B-77C49A31DC7D}" destId="{443D3E00-6E1D-42C5-92B8-CA7E75A6BDDB}" srcOrd="1" destOrd="0" presId="urn:microsoft.com/office/officeart/2005/8/layout/list1"/>
    <dgm:cxn modelId="{C34D873F-EC8E-430D-94A7-F649CC996BD1}" type="presParOf" srcId="{20DDDCF0-A3BC-4EC0-A97B-77C49A31DC7D}" destId="{11816E51-8A6E-4AAD-9AD7-7B7D0518EE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91D6F-77E7-47C0-BA09-F8D7779497F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B3AC8-870B-4847-BF2D-BF7B9320973D}">
      <dgm:prSet phldrT="[Text]" custT="1"/>
      <dgm:spPr>
        <a:solidFill>
          <a:srgbClr val="0000FF"/>
        </a:solidFill>
      </dgm:spPr>
      <dgm:t>
        <a:bodyPr/>
        <a:lstStyle/>
        <a:p>
          <a:pPr algn="ctr"/>
          <a:r>
            <a:rPr lang="en-US" sz="2000" b="1" dirty="0" smtClean="0"/>
            <a:t>%</a:t>
          </a:r>
          <a:endParaRPr lang="en-US" sz="2000" b="1" dirty="0"/>
        </a:p>
      </dgm:t>
    </dgm:pt>
    <dgm:pt modelId="{58C3D0C0-1A19-4398-A25C-6CB587F68D95}" type="parTrans" cxnId="{69EC5E9F-2433-443C-B6B8-6AD11AECAC9D}">
      <dgm:prSet/>
      <dgm:spPr/>
      <dgm:t>
        <a:bodyPr/>
        <a:lstStyle/>
        <a:p>
          <a:endParaRPr lang="en-US"/>
        </a:p>
      </dgm:t>
    </dgm:pt>
    <dgm:pt modelId="{4A45B808-A33D-4D4B-A814-F62896C92006}" type="sibTrans" cxnId="{69EC5E9F-2433-443C-B6B8-6AD11AECAC9D}">
      <dgm:prSet/>
      <dgm:spPr/>
      <dgm:t>
        <a:bodyPr/>
        <a:lstStyle/>
        <a:p>
          <a:endParaRPr lang="en-US"/>
        </a:p>
      </dgm:t>
    </dgm:pt>
    <dgm:pt modelId="{C6A310D7-C413-4F15-89C5-A2928660C5C5}">
      <dgm:prSet phldrT="[Text]" custT="1"/>
      <dgm:spPr>
        <a:solidFill>
          <a:srgbClr val="99FF66">
            <a:alpha val="90000"/>
          </a:srgbClr>
        </a:solidFill>
        <a:ln>
          <a:noFill/>
        </a:ln>
      </dgm:spPr>
      <dgm:t>
        <a:bodyPr/>
        <a:lstStyle/>
        <a:p>
          <a:pPr algn="ctr"/>
          <a:r>
            <a:rPr lang="en-US" sz="2800" b="1" dirty="0" smtClean="0">
              <a:solidFill>
                <a:schemeClr val="tx2"/>
              </a:solidFill>
            </a:rPr>
            <a:t>3,32%</a:t>
          </a:r>
          <a:endParaRPr lang="en-US" sz="2800" b="1" dirty="0">
            <a:solidFill>
              <a:schemeClr val="tx2"/>
            </a:solidFill>
          </a:endParaRPr>
        </a:p>
      </dgm:t>
    </dgm:pt>
    <dgm:pt modelId="{612AD586-3FB7-464B-A7DD-355E6801DEC5}" type="parTrans" cxnId="{1B337F04-A743-48AD-BC14-5AB20C32DE60}">
      <dgm:prSet/>
      <dgm:spPr/>
      <dgm:t>
        <a:bodyPr/>
        <a:lstStyle/>
        <a:p>
          <a:endParaRPr lang="en-US"/>
        </a:p>
      </dgm:t>
    </dgm:pt>
    <dgm:pt modelId="{69B8C002-3095-484D-9B12-5AAAC0053489}" type="sibTrans" cxnId="{1B337F04-A743-48AD-BC14-5AB20C32DE60}">
      <dgm:prSet/>
      <dgm:spPr/>
      <dgm:t>
        <a:bodyPr/>
        <a:lstStyle/>
        <a:p>
          <a:endParaRPr lang="en-US"/>
        </a:p>
      </dgm:t>
    </dgm:pt>
    <dgm:pt modelId="{20DDDCF0-A3BC-4EC0-A97B-77C49A31DC7D}" type="pres">
      <dgm:prSet presAssocID="{C0391D6F-77E7-47C0-BA09-F8D7779497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BA15F-B3E9-4D74-AB2F-89CBFF79DB2D}" type="pres">
      <dgm:prSet presAssocID="{D14B3AC8-870B-4847-BF2D-BF7B9320973D}" presName="parentLin" presStyleCnt="0"/>
      <dgm:spPr/>
    </dgm:pt>
    <dgm:pt modelId="{0372762E-2B2A-4B13-A81C-3FE4F80CF7F9}" type="pres">
      <dgm:prSet presAssocID="{D14B3AC8-870B-4847-BF2D-BF7B9320973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3D7C0DC-1F39-47DD-9578-2CF42B4B9963}" type="pres">
      <dgm:prSet presAssocID="{D14B3AC8-870B-4847-BF2D-BF7B9320973D}" presName="parentText" presStyleLbl="node1" presStyleIdx="0" presStyleCnt="1" custScaleY="29353" custLinFactNeighborX="-20254" custLinFactNeighborY="-363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D3E00-6E1D-42C5-92B8-CA7E75A6BDDB}" type="pres">
      <dgm:prSet presAssocID="{D14B3AC8-870B-4847-BF2D-BF7B9320973D}" presName="negativeSpace" presStyleCnt="0"/>
      <dgm:spPr/>
    </dgm:pt>
    <dgm:pt modelId="{11816E51-8A6E-4AAD-9AD7-7B7D0518EE1A}" type="pres">
      <dgm:prSet presAssocID="{D14B3AC8-870B-4847-BF2D-BF7B9320973D}" presName="childText" presStyleLbl="conFgAcc1" presStyleIdx="0" presStyleCnt="1" custScaleX="78363" custScaleY="48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F18BB6-2DB0-4F13-917C-DD51D3A90884}" type="presOf" srcId="{C6A310D7-C413-4F15-89C5-A2928660C5C5}" destId="{11816E51-8A6E-4AAD-9AD7-7B7D0518EE1A}" srcOrd="0" destOrd="0" presId="urn:microsoft.com/office/officeart/2005/8/layout/list1"/>
    <dgm:cxn modelId="{F490C5C3-DC27-49B0-B69B-0FA632961EB6}" type="presOf" srcId="{D14B3AC8-870B-4847-BF2D-BF7B9320973D}" destId="{0372762E-2B2A-4B13-A81C-3FE4F80CF7F9}" srcOrd="0" destOrd="0" presId="urn:microsoft.com/office/officeart/2005/8/layout/list1"/>
    <dgm:cxn modelId="{482E6525-A35A-459C-9F2F-79DED62DF1A4}" type="presOf" srcId="{C0391D6F-77E7-47C0-BA09-F8D7779497FE}" destId="{20DDDCF0-A3BC-4EC0-A97B-77C49A31DC7D}" srcOrd="0" destOrd="0" presId="urn:microsoft.com/office/officeart/2005/8/layout/list1"/>
    <dgm:cxn modelId="{6172033A-50BF-4971-906D-097612A92BC7}" type="presOf" srcId="{D14B3AC8-870B-4847-BF2D-BF7B9320973D}" destId="{A3D7C0DC-1F39-47DD-9578-2CF42B4B9963}" srcOrd="1" destOrd="0" presId="urn:microsoft.com/office/officeart/2005/8/layout/list1"/>
    <dgm:cxn modelId="{1B337F04-A743-48AD-BC14-5AB20C32DE60}" srcId="{D14B3AC8-870B-4847-BF2D-BF7B9320973D}" destId="{C6A310D7-C413-4F15-89C5-A2928660C5C5}" srcOrd="0" destOrd="0" parTransId="{612AD586-3FB7-464B-A7DD-355E6801DEC5}" sibTransId="{69B8C002-3095-484D-9B12-5AAAC0053489}"/>
    <dgm:cxn modelId="{69EC5E9F-2433-443C-B6B8-6AD11AECAC9D}" srcId="{C0391D6F-77E7-47C0-BA09-F8D7779497FE}" destId="{D14B3AC8-870B-4847-BF2D-BF7B9320973D}" srcOrd="0" destOrd="0" parTransId="{58C3D0C0-1A19-4398-A25C-6CB587F68D95}" sibTransId="{4A45B808-A33D-4D4B-A814-F62896C92006}"/>
    <dgm:cxn modelId="{61946190-5132-426B-AC66-80F00E6A75B9}" type="presParOf" srcId="{20DDDCF0-A3BC-4EC0-A97B-77C49A31DC7D}" destId="{70CBA15F-B3E9-4D74-AB2F-89CBFF79DB2D}" srcOrd="0" destOrd="0" presId="urn:microsoft.com/office/officeart/2005/8/layout/list1"/>
    <dgm:cxn modelId="{938F2765-5768-44A4-AED9-3DB2F8DE0ABC}" type="presParOf" srcId="{70CBA15F-B3E9-4D74-AB2F-89CBFF79DB2D}" destId="{0372762E-2B2A-4B13-A81C-3FE4F80CF7F9}" srcOrd="0" destOrd="0" presId="urn:microsoft.com/office/officeart/2005/8/layout/list1"/>
    <dgm:cxn modelId="{17AA3BD3-190D-45DC-BBBF-0CCBA4906DC0}" type="presParOf" srcId="{70CBA15F-B3E9-4D74-AB2F-89CBFF79DB2D}" destId="{A3D7C0DC-1F39-47DD-9578-2CF42B4B9963}" srcOrd="1" destOrd="0" presId="urn:microsoft.com/office/officeart/2005/8/layout/list1"/>
    <dgm:cxn modelId="{1E780CC7-90FF-43AC-A459-C23981358EA6}" type="presParOf" srcId="{20DDDCF0-A3BC-4EC0-A97B-77C49A31DC7D}" destId="{443D3E00-6E1D-42C5-92B8-CA7E75A6BDDB}" srcOrd="1" destOrd="0" presId="urn:microsoft.com/office/officeart/2005/8/layout/list1"/>
    <dgm:cxn modelId="{A31F0CB4-3C62-4D7D-9816-7AD8A479BC02}" type="presParOf" srcId="{20DDDCF0-A3BC-4EC0-A97B-77C49A31DC7D}" destId="{11816E51-8A6E-4AAD-9AD7-7B7D0518EE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16E51-8A6E-4AAD-9AD7-7B7D0518EE1A}">
      <dsp:nvSpPr>
        <dsp:cNvPr id="0" name=""/>
        <dsp:cNvSpPr/>
      </dsp:nvSpPr>
      <dsp:spPr>
        <a:xfrm>
          <a:off x="0" y="555793"/>
          <a:ext cx="3723591" cy="919966"/>
        </a:xfrm>
        <a:prstGeom prst="rect">
          <a:avLst/>
        </a:prstGeom>
        <a:solidFill>
          <a:srgbClr val="99FF66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786" tIns="458216" rIns="368786" bIns="199136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tx2"/>
              </a:solidFill>
            </a:rPr>
            <a:t>150.758.149.000</a:t>
          </a:r>
          <a:endParaRPr lang="en-US" sz="2800" b="1" kern="1200" dirty="0">
            <a:solidFill>
              <a:schemeClr val="tx2"/>
            </a:solidFill>
          </a:endParaRPr>
        </a:p>
      </dsp:txBody>
      <dsp:txXfrm>
        <a:off x="0" y="555793"/>
        <a:ext cx="3723591" cy="919966"/>
      </dsp:txXfrm>
    </dsp:sp>
    <dsp:sp modelId="{A3D7C0DC-1F39-47DD-9578-2CF42B4B9963}">
      <dsp:nvSpPr>
        <dsp:cNvPr id="0" name=""/>
        <dsp:cNvSpPr/>
      </dsp:nvSpPr>
      <dsp:spPr>
        <a:xfrm>
          <a:off x="189465" y="260008"/>
          <a:ext cx="3326205" cy="554560"/>
        </a:xfrm>
        <a:prstGeom prst="roundRect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23" tIns="0" rIns="12572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Anggaran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Belanja</a:t>
          </a:r>
          <a:endParaRPr lang="en-US" sz="2000" b="1" kern="1200" dirty="0"/>
        </a:p>
      </dsp:txBody>
      <dsp:txXfrm>
        <a:off x="216536" y="287079"/>
        <a:ext cx="3272063" cy="500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16E51-8A6E-4AAD-9AD7-7B7D0518EE1A}">
      <dsp:nvSpPr>
        <dsp:cNvPr id="0" name=""/>
        <dsp:cNvSpPr/>
      </dsp:nvSpPr>
      <dsp:spPr>
        <a:xfrm>
          <a:off x="0" y="474795"/>
          <a:ext cx="3069447" cy="895756"/>
        </a:xfrm>
        <a:prstGeom prst="rect">
          <a:avLst/>
        </a:prstGeom>
        <a:solidFill>
          <a:srgbClr val="99FF66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000" tIns="437388" rIns="304000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tx2"/>
              </a:solidFill>
            </a:rPr>
            <a:t>36.500.000.000</a:t>
          </a:r>
          <a:endParaRPr lang="en-US" sz="2400" b="1" kern="1200" dirty="0">
            <a:solidFill>
              <a:schemeClr val="tx2"/>
            </a:solidFill>
          </a:endParaRPr>
        </a:p>
      </dsp:txBody>
      <dsp:txXfrm>
        <a:off x="0" y="474795"/>
        <a:ext cx="3069447" cy="895756"/>
      </dsp:txXfrm>
    </dsp:sp>
    <dsp:sp modelId="{A3D7C0DC-1F39-47DD-9578-2CF42B4B9963}">
      <dsp:nvSpPr>
        <dsp:cNvPr id="0" name=""/>
        <dsp:cNvSpPr/>
      </dsp:nvSpPr>
      <dsp:spPr>
        <a:xfrm>
          <a:off x="156180" y="179009"/>
          <a:ext cx="2741872" cy="554560"/>
        </a:xfrm>
        <a:prstGeom prst="roundRect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636" tIns="0" rIns="10363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TARGET</a:t>
          </a:r>
          <a:endParaRPr lang="en-US" sz="2000" b="1" kern="1200" dirty="0"/>
        </a:p>
      </dsp:txBody>
      <dsp:txXfrm>
        <a:off x="183251" y="206080"/>
        <a:ext cx="2687730" cy="500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16E51-8A6E-4AAD-9AD7-7B7D0518EE1A}">
      <dsp:nvSpPr>
        <dsp:cNvPr id="0" name=""/>
        <dsp:cNvSpPr/>
      </dsp:nvSpPr>
      <dsp:spPr>
        <a:xfrm>
          <a:off x="0" y="474795"/>
          <a:ext cx="3069447" cy="895756"/>
        </a:xfrm>
        <a:prstGeom prst="rect">
          <a:avLst/>
        </a:prstGeom>
        <a:solidFill>
          <a:srgbClr val="99FF66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000" tIns="437388" rIns="304000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tx2"/>
              </a:solidFill>
            </a:rPr>
            <a:t>1.210.346.439</a:t>
          </a:r>
          <a:endParaRPr lang="en-US" sz="2400" b="1" kern="1200" dirty="0">
            <a:solidFill>
              <a:schemeClr val="tx2"/>
            </a:solidFill>
          </a:endParaRPr>
        </a:p>
      </dsp:txBody>
      <dsp:txXfrm>
        <a:off x="0" y="474795"/>
        <a:ext cx="3069447" cy="895756"/>
      </dsp:txXfrm>
    </dsp:sp>
    <dsp:sp modelId="{A3D7C0DC-1F39-47DD-9578-2CF42B4B9963}">
      <dsp:nvSpPr>
        <dsp:cNvPr id="0" name=""/>
        <dsp:cNvSpPr/>
      </dsp:nvSpPr>
      <dsp:spPr>
        <a:xfrm>
          <a:off x="156180" y="179009"/>
          <a:ext cx="2741872" cy="554560"/>
        </a:xfrm>
        <a:prstGeom prst="roundRect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636" tIns="0" rIns="10363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REALISASI</a:t>
          </a:r>
          <a:endParaRPr lang="en-US" sz="2000" b="1" kern="1200" dirty="0"/>
        </a:p>
      </dsp:txBody>
      <dsp:txXfrm>
        <a:off x="183251" y="206080"/>
        <a:ext cx="2687730" cy="500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16E51-8A6E-4AAD-9AD7-7B7D0518EE1A}">
      <dsp:nvSpPr>
        <dsp:cNvPr id="0" name=""/>
        <dsp:cNvSpPr/>
      </dsp:nvSpPr>
      <dsp:spPr>
        <a:xfrm>
          <a:off x="0" y="474795"/>
          <a:ext cx="3069447" cy="919966"/>
        </a:xfrm>
        <a:prstGeom prst="rect">
          <a:avLst/>
        </a:prstGeom>
        <a:solidFill>
          <a:srgbClr val="99FF66">
            <a:alpha val="90000"/>
          </a:srgb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000" tIns="458216" rIns="304000" bIns="199136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tx2"/>
              </a:solidFill>
            </a:rPr>
            <a:t>3,32%</a:t>
          </a:r>
          <a:endParaRPr lang="en-US" sz="2800" b="1" kern="1200" dirty="0">
            <a:solidFill>
              <a:schemeClr val="tx2"/>
            </a:solidFill>
          </a:endParaRPr>
        </a:p>
      </dsp:txBody>
      <dsp:txXfrm>
        <a:off x="0" y="474795"/>
        <a:ext cx="3069447" cy="919966"/>
      </dsp:txXfrm>
    </dsp:sp>
    <dsp:sp modelId="{A3D7C0DC-1F39-47DD-9578-2CF42B4B9963}">
      <dsp:nvSpPr>
        <dsp:cNvPr id="0" name=""/>
        <dsp:cNvSpPr/>
      </dsp:nvSpPr>
      <dsp:spPr>
        <a:xfrm>
          <a:off x="156180" y="179009"/>
          <a:ext cx="2741872" cy="554560"/>
        </a:xfrm>
        <a:prstGeom prst="roundRect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636" tIns="0" rIns="10363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%</a:t>
          </a:r>
          <a:endParaRPr lang="en-US" sz="2000" b="1" kern="1200" dirty="0"/>
        </a:p>
      </dsp:txBody>
      <dsp:txXfrm>
        <a:off x="183251" y="206080"/>
        <a:ext cx="2687730" cy="500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0.58621</cdr:x>
      <cdr:y>0.50797</cdr:y>
    </cdr:from>
    <cdr:to>
      <cdr:x>0.71654</cdr:x>
      <cdr:y>0.5931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2470298"/>
          <a:ext cx="1088638" cy="413992"/>
        </a:xfrm>
        <a:prstGeom xmlns:a="http://schemas.openxmlformats.org/drawingml/2006/main" prst="rect">
          <a:avLst/>
        </a:prstGeom>
        <a:solidFill xmlns:a="http://schemas.openxmlformats.org/drawingml/2006/main">
          <a:srgbClr val="0000FF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0,04%</a:t>
          </a:r>
          <a:endParaRPr lang="en-US" sz="20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0.22473</cdr:x>
      <cdr:y>0.22435</cdr:y>
    </cdr:from>
    <cdr:to>
      <cdr:x>0.75229</cdr:x>
      <cdr:y>0.31638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656904" y="864096"/>
          <a:ext cx="1542071" cy="354457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34.665.500.000</a:t>
          </a:r>
          <a:endParaRPr lang="en-US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cdr:txBody>
    </cdr:sp>
  </cdr:relSizeAnchor>
  <cdr:relSizeAnchor xmlns:cdr="http://schemas.openxmlformats.org/drawingml/2006/chartDrawing">
    <cdr:from>
      <cdr:x>0.49916</cdr:x>
      <cdr:y>0.67306</cdr:y>
    </cdr:from>
    <cdr:to>
      <cdr:x>0.94258</cdr:x>
      <cdr:y>0.74784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1459070" y="2592289"/>
          <a:ext cx="1296144" cy="288031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952.356.853</a:t>
          </a:r>
          <a:endParaRPr lang="en-US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0.01389</cdr:x>
      <cdr:y>0.26174</cdr:y>
    </cdr:from>
    <cdr:to>
      <cdr:x>0.54515</cdr:x>
      <cdr:y>0.36118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 flipH="1">
          <a:off x="40605" y="1008112"/>
          <a:ext cx="1552897" cy="382976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1.270.000.000</a:t>
          </a:r>
          <a:endParaRPr lang="en-US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cdr:txBody>
    </cdr:sp>
  </cdr:relSizeAnchor>
  <cdr:relSizeAnchor xmlns:cdr="http://schemas.openxmlformats.org/drawingml/2006/chartDrawing">
    <cdr:from>
      <cdr:x>0.50658</cdr:x>
      <cdr:y>0.63567</cdr:y>
    </cdr:from>
    <cdr:to>
      <cdr:x>0.95</cdr:x>
      <cdr:y>0.72915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1480766" y="2448272"/>
          <a:ext cx="1296144" cy="3600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236.270.000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0.22563</cdr:x>
      <cdr:y>0.20566</cdr:y>
    </cdr:from>
    <cdr:to>
      <cdr:x>0.65961</cdr:x>
      <cdr:y>0.31031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659524" y="792088"/>
          <a:ext cx="1268548" cy="403056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564.500.000</a:t>
          </a:r>
          <a:endParaRPr lang="en-US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cdr:txBody>
    </cdr:sp>
  </cdr:relSizeAnchor>
  <cdr:relSizeAnchor xmlns:cdr="http://schemas.openxmlformats.org/drawingml/2006/chartDrawing">
    <cdr:from>
      <cdr:x>0.51255</cdr:x>
      <cdr:y>0.67306</cdr:y>
    </cdr:from>
    <cdr:to>
      <cdr:x>0.93005</cdr:x>
      <cdr:y>0.75675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1498220" y="2592288"/>
          <a:ext cx="1220362" cy="322337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>
            <a:rot lat="0" lon="0" rev="0"/>
          </a:camera>
          <a:lightRig rig="chilly" dir="t">
            <a:rot lat="0" lon="0" rev="18480000"/>
          </a:lightRig>
        </a:scene3d>
        <a:sp3d xmlns:a="http://schemas.openxmlformats.org/drawingml/2006/main" prstMaterial="clear">
          <a:bevelT h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</a:rPr>
            <a:t>21.719.586</a:t>
          </a:r>
          <a:endParaRPr lang="en-US" b="1" dirty="0">
            <a:solidFill>
              <a:schemeClr val="tx2"/>
            </a:solidFill>
            <a:latin typeface="Verdana" pitchFamily="34" charset="0"/>
            <a:ea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83597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10583597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98450" y="835025"/>
            <a:ext cx="7454900" cy="4178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292765"/>
            <a:ext cx="5486400" cy="5014198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83597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0583597"/>
            <a:ext cx="2971800" cy="5571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6304E-FDE3-4B4F-A3B7-EBE87F3FA5E2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408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33463" y="998538"/>
            <a:ext cx="8924926" cy="5002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104751-5AE6-4F35-AFC2-B07649340AC0}" type="datetime7">
              <a:rPr lang="en-US" smtClean="0"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65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33463" y="998538"/>
            <a:ext cx="8924926" cy="5002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104751-5AE6-4F35-AFC2-B07649340AC0}" type="datetime7">
              <a:rPr lang="en-US" smtClean="0"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77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33463" y="998538"/>
            <a:ext cx="8924926" cy="5002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104751-5AE6-4F35-AFC2-B07649340AC0}" type="datetime7">
              <a:rPr lang="en-US" smtClean="0"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09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33463" y="998538"/>
            <a:ext cx="8924926" cy="5002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104751-5AE6-4F35-AFC2-B07649340AC0}" type="datetime7">
              <a:rPr lang="en-US" smtClean="0"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7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79413" y="836613"/>
            <a:ext cx="7467601" cy="4184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C4C5600D-1454-4D5E-AC0F-201522396954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29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8450" y="835025"/>
            <a:ext cx="7454900" cy="4178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8450" y="835025"/>
            <a:ext cx="7454900" cy="4178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C4C5600D-1454-4D5E-AC0F-20152239695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1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8450" y="835025"/>
            <a:ext cx="7454900" cy="4178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C4C5600D-1454-4D5E-AC0F-20152239695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1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79413" y="836613"/>
            <a:ext cx="7467601" cy="4184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C4C5600D-1454-4D5E-AC0F-201522396954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94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79413" y="836613"/>
            <a:ext cx="7467601" cy="4184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fld id="{C4C5600D-1454-4D5E-AC0F-201522396954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5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98450" y="835025"/>
            <a:ext cx="7454900" cy="41783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pPr/>
              <a:t>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206" y="990600"/>
            <a:ext cx="8493452" cy="3200400"/>
          </a:xfrm>
        </p:spPr>
        <p:txBody>
          <a:bodyPr>
            <a:normAutofit/>
          </a:bodyPr>
          <a:lstStyle>
            <a:lvl1pPr>
              <a:defRPr sz="6025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205" y="4267200"/>
            <a:ext cx="8493452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10">
                <a:solidFill>
                  <a:schemeClr val="tx1"/>
                </a:solidFill>
              </a:defRPr>
            </a:lvl1pPr>
            <a:lvl2pPr marL="45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6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3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5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6921">
              <a:defRPr/>
            </a:lvl6pPr>
            <a:lvl7pPr marL="1882393">
              <a:defRPr/>
            </a:lvl7pPr>
            <a:lvl8pPr marL="2157865">
              <a:defRPr/>
            </a:lvl8pPr>
            <a:lvl9pPr marL="2433337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92658" y="381000"/>
            <a:ext cx="19129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9206" y="381000"/>
            <a:ext cx="8340417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94" y="277823"/>
            <a:ext cx="1101566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005" y="1600215"/>
            <a:ext cx="5405837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21831" y="1600208"/>
            <a:ext cx="5405837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21831" y="3941771"/>
            <a:ext cx="5405837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94" y="277823"/>
            <a:ext cx="1101566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1994" y="1600215"/>
            <a:ext cx="11015665" cy="4530725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1" y="0"/>
            <a:ext cx="1223962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7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68431" y="2173288"/>
            <a:ext cx="5163592" cy="2090808"/>
          </a:xfrm>
        </p:spPr>
        <p:txBody>
          <a:bodyPr anchor="b">
            <a:noAutofit/>
          </a:bodyPr>
          <a:lstStyle>
            <a:lvl1pPr algn="l">
              <a:defRPr sz="5421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comes here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8431" y="4279973"/>
            <a:ext cx="5163592" cy="503167"/>
          </a:xfrm>
        </p:spPr>
        <p:txBody>
          <a:bodyPr>
            <a:noAutofit/>
          </a:bodyPr>
          <a:lstStyle>
            <a:lvl1pPr marL="0" indent="0" algn="l">
              <a:buNone/>
              <a:defRPr sz="1807" b="0" cap="all" baseline="0">
                <a:solidFill>
                  <a:schemeClr val="bg1"/>
                </a:solidFill>
              </a:defRPr>
            </a:lvl1pPr>
            <a:lvl2pPr marL="458983" indent="0" algn="ctr">
              <a:buNone/>
              <a:defRPr sz="2007"/>
            </a:lvl2pPr>
            <a:lvl3pPr marL="917965" indent="0" algn="ctr">
              <a:buNone/>
              <a:defRPr sz="1807"/>
            </a:lvl3pPr>
            <a:lvl4pPr marL="1376948" indent="0" algn="ctr">
              <a:buNone/>
              <a:defRPr sz="1607"/>
            </a:lvl4pPr>
            <a:lvl5pPr marL="1835930" indent="0" algn="ctr">
              <a:buNone/>
              <a:defRPr sz="1607"/>
            </a:lvl5pPr>
            <a:lvl6pPr marL="2294912" indent="0" algn="ctr">
              <a:buNone/>
              <a:defRPr sz="1607"/>
            </a:lvl6pPr>
            <a:lvl7pPr marL="2753895" indent="0" algn="ctr">
              <a:buNone/>
              <a:defRPr sz="1607"/>
            </a:lvl7pPr>
            <a:lvl8pPr marL="3212878" indent="0" algn="ctr">
              <a:buNone/>
              <a:defRPr sz="1607"/>
            </a:lvl8pPr>
            <a:lvl9pPr marL="3671860" indent="0" algn="ctr">
              <a:buNone/>
              <a:defRPr sz="1607"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3590" y="728547"/>
            <a:ext cx="5326386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IN" dirty="0"/>
          </a:p>
        </p:txBody>
      </p:sp>
      <p:sp>
        <p:nvSpPr>
          <p:cNvPr id="15" name="Freeform 5">
            <a:extLst>
              <a:ext uri="{FF2B5EF4-FFF2-40B4-BE49-F238E27FC236}">
                <a16:creationId xmlns="" xmlns:a16="http://schemas.microsoft.com/office/drawing/2014/main" id="{C98EF042-A3B8-406D-BC16-153A989F571A}"/>
              </a:ext>
            </a:extLst>
          </p:cNvPr>
          <p:cNvSpPr>
            <a:spLocks/>
          </p:cNvSpPr>
          <p:nvPr/>
        </p:nvSpPr>
        <p:spPr bwMode="auto">
          <a:xfrm>
            <a:off x="-4772" y="-171401"/>
            <a:ext cx="6247669" cy="7029401"/>
          </a:xfrm>
          <a:custGeom>
            <a:avLst/>
            <a:gdLst>
              <a:gd name="T0" fmla="*/ 0 w 447"/>
              <a:gd name="T1" fmla="*/ 264 h 553"/>
              <a:gd name="T2" fmla="*/ 141 w 447"/>
              <a:gd name="T3" fmla="*/ 48 h 553"/>
              <a:gd name="T4" fmla="*/ 414 w 447"/>
              <a:gd name="T5" fmla="*/ 67 h 553"/>
              <a:gd name="T6" fmla="*/ 438 w 447"/>
              <a:gd name="T7" fmla="*/ 98 h 553"/>
              <a:gd name="T8" fmla="*/ 391 w 447"/>
              <a:gd name="T9" fmla="*/ 111 h 553"/>
              <a:gd name="T10" fmla="*/ 94 w 447"/>
              <a:gd name="T11" fmla="*/ 149 h 553"/>
              <a:gd name="T12" fmla="*/ 107 w 447"/>
              <a:gd name="T13" fmla="*/ 424 h 553"/>
              <a:gd name="T14" fmla="*/ 383 w 447"/>
              <a:gd name="T15" fmla="*/ 453 h 553"/>
              <a:gd name="T16" fmla="*/ 393 w 447"/>
              <a:gd name="T17" fmla="*/ 446 h 553"/>
              <a:gd name="T18" fmla="*/ 433 w 447"/>
              <a:gd name="T19" fmla="*/ 449 h 553"/>
              <a:gd name="T20" fmla="*/ 421 w 447"/>
              <a:gd name="T21" fmla="*/ 485 h 553"/>
              <a:gd name="T22" fmla="*/ 194 w 447"/>
              <a:gd name="T23" fmla="*/ 531 h 553"/>
              <a:gd name="T24" fmla="*/ 0 w 447"/>
              <a:gd name="T25" fmla="*/ 264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7" h="553">
                <a:moveTo>
                  <a:pt x="0" y="264"/>
                </a:moveTo>
                <a:cubicBezTo>
                  <a:pt x="5" y="176"/>
                  <a:pt x="49" y="96"/>
                  <a:pt x="141" y="48"/>
                </a:cubicBezTo>
                <a:cubicBezTo>
                  <a:pt x="235" y="0"/>
                  <a:pt x="327" y="9"/>
                  <a:pt x="414" y="67"/>
                </a:cubicBezTo>
                <a:cubicBezTo>
                  <a:pt x="425" y="75"/>
                  <a:pt x="439" y="82"/>
                  <a:pt x="438" y="98"/>
                </a:cubicBezTo>
                <a:cubicBezTo>
                  <a:pt x="437" y="120"/>
                  <a:pt x="413" y="127"/>
                  <a:pt x="391" y="111"/>
                </a:cubicBezTo>
                <a:cubicBezTo>
                  <a:pt x="294" y="40"/>
                  <a:pt x="166" y="56"/>
                  <a:pt x="94" y="149"/>
                </a:cubicBezTo>
                <a:cubicBezTo>
                  <a:pt x="30" y="231"/>
                  <a:pt x="36" y="349"/>
                  <a:pt x="107" y="424"/>
                </a:cubicBezTo>
                <a:cubicBezTo>
                  <a:pt x="180" y="502"/>
                  <a:pt x="296" y="514"/>
                  <a:pt x="383" y="453"/>
                </a:cubicBezTo>
                <a:cubicBezTo>
                  <a:pt x="386" y="451"/>
                  <a:pt x="390" y="449"/>
                  <a:pt x="393" y="446"/>
                </a:cubicBezTo>
                <a:cubicBezTo>
                  <a:pt x="407" y="433"/>
                  <a:pt x="420" y="433"/>
                  <a:pt x="433" y="449"/>
                </a:cubicBezTo>
                <a:cubicBezTo>
                  <a:pt x="447" y="467"/>
                  <a:pt x="433" y="477"/>
                  <a:pt x="421" y="485"/>
                </a:cubicBezTo>
                <a:cubicBezTo>
                  <a:pt x="353" y="537"/>
                  <a:pt x="277" y="553"/>
                  <a:pt x="194" y="531"/>
                </a:cubicBezTo>
                <a:cubicBezTo>
                  <a:pt x="79" y="501"/>
                  <a:pt x="1" y="397"/>
                  <a:pt x="0" y="264"/>
                </a:cubicBezTo>
                <a:close/>
              </a:path>
            </a:pathLst>
          </a:custGeom>
          <a:solidFill>
            <a:schemeClr val="bg1">
              <a:alpha val="16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1807" dirty="0"/>
          </a:p>
        </p:txBody>
      </p:sp>
    </p:spTree>
    <p:extLst>
      <p:ext uri="{BB962C8B-B14F-4D97-AF65-F5344CB8AC3E}">
        <p14:creationId xmlns:p14="http://schemas.microsoft.com/office/powerpoint/2010/main" val="10854816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56" userDrawn="1">
          <p15:clr>
            <a:srgbClr val="FBAE40"/>
          </p15:clr>
        </p15:guide>
        <p15:guide id="3" pos="7364" userDrawn="1">
          <p15:clr>
            <a:srgbClr val="FBAE40"/>
          </p15:clr>
        </p15:guide>
        <p15:guide id="4" pos="36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06" y="2057401"/>
            <a:ext cx="8493453" cy="2666999"/>
          </a:xfrm>
        </p:spPr>
        <p:txBody>
          <a:bodyPr anchor="b">
            <a:normAutofit/>
          </a:bodyPr>
          <a:lstStyle>
            <a:lvl1pPr algn="l">
              <a:defRPr sz="482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206" y="4876800"/>
            <a:ext cx="8493453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10">
                <a:solidFill>
                  <a:schemeClr val="tx1"/>
                </a:solidFill>
              </a:defRPr>
            </a:lvl1pPr>
            <a:lvl2pPr marL="459120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2pPr>
            <a:lvl3pPr marL="918240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3pPr>
            <a:lvl4pPr marL="137736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83648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2956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75472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213842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672962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9204" y="1676400"/>
            <a:ext cx="4719605" cy="4495800"/>
          </a:xfrm>
        </p:spPr>
        <p:txBody>
          <a:bodyPr>
            <a:normAutofit/>
          </a:bodyPr>
          <a:lstStyle>
            <a:lvl1pPr>
              <a:defRPr sz="2410"/>
            </a:lvl1pPr>
            <a:lvl2pPr>
              <a:defRPr sz="2008"/>
            </a:lvl2pPr>
            <a:lvl3pPr>
              <a:defRPr sz="1808"/>
            </a:lvl3pPr>
            <a:lvl4pPr>
              <a:defRPr sz="1607"/>
            </a:lvl4pPr>
            <a:lvl5pPr>
              <a:defRPr sz="1607"/>
            </a:lvl5pPr>
            <a:lvl6pPr marL="1606921">
              <a:defRPr sz="1607"/>
            </a:lvl6pPr>
            <a:lvl7pPr marL="1882393">
              <a:defRPr sz="1607"/>
            </a:lvl7pPr>
            <a:lvl8pPr marL="2157865">
              <a:defRPr sz="1607"/>
            </a:lvl8pPr>
            <a:lvl9pPr marL="2433337">
              <a:defRPr sz="16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883" y="1676401"/>
            <a:ext cx="4719605" cy="4495800"/>
          </a:xfrm>
        </p:spPr>
        <p:txBody>
          <a:bodyPr>
            <a:normAutofit/>
          </a:bodyPr>
          <a:lstStyle>
            <a:lvl1pPr>
              <a:defRPr sz="2410"/>
            </a:lvl1pPr>
            <a:lvl2pPr>
              <a:defRPr sz="2008"/>
            </a:lvl2pPr>
            <a:lvl3pPr>
              <a:defRPr sz="1808"/>
            </a:lvl3pPr>
            <a:lvl4pPr>
              <a:defRPr sz="1607"/>
            </a:lvl4pPr>
            <a:lvl5pPr>
              <a:defRPr sz="1607"/>
            </a:lvl5pPr>
            <a:lvl6pPr marL="1606921">
              <a:defRPr sz="1607"/>
            </a:lvl6pPr>
            <a:lvl7pPr marL="1882393">
              <a:defRPr sz="1607"/>
            </a:lvl7pPr>
            <a:lvl8pPr marL="2157865">
              <a:defRPr sz="1607"/>
            </a:lvl8pPr>
            <a:lvl9pPr marL="2433337">
              <a:defRPr sz="16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205" y="1676400"/>
            <a:ext cx="4720735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10" b="0"/>
            </a:lvl1pPr>
            <a:lvl2pPr marL="459120" indent="0">
              <a:buNone/>
              <a:defRPr sz="2008" b="1"/>
            </a:lvl2pPr>
            <a:lvl3pPr marL="918240" indent="0">
              <a:buNone/>
              <a:defRPr sz="1808" b="1"/>
            </a:lvl3pPr>
            <a:lvl4pPr marL="1377361" indent="0">
              <a:buNone/>
              <a:defRPr sz="1607" b="1"/>
            </a:lvl4pPr>
            <a:lvl5pPr marL="1836481" indent="0">
              <a:buNone/>
              <a:defRPr sz="1607" b="1"/>
            </a:lvl5pPr>
            <a:lvl6pPr marL="2295601" indent="0">
              <a:buNone/>
              <a:defRPr sz="1607" b="1"/>
            </a:lvl6pPr>
            <a:lvl7pPr marL="2754721" indent="0">
              <a:buNone/>
              <a:defRPr sz="1607" b="1"/>
            </a:lvl7pPr>
            <a:lvl8pPr marL="3213842" indent="0">
              <a:buNone/>
              <a:defRPr sz="1607" b="1"/>
            </a:lvl8pPr>
            <a:lvl9pPr marL="3672962" indent="0">
              <a:buNone/>
              <a:defRPr sz="16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9205" y="2516458"/>
            <a:ext cx="4720735" cy="3655743"/>
          </a:xfrm>
        </p:spPr>
        <p:txBody>
          <a:bodyPr/>
          <a:lstStyle>
            <a:lvl1pPr>
              <a:defRPr sz="2209"/>
            </a:lvl1pPr>
            <a:lvl2pPr>
              <a:defRPr sz="2008"/>
            </a:lvl2pPr>
            <a:lvl3pPr>
              <a:defRPr sz="1808"/>
            </a:lvl3pPr>
            <a:lvl4pPr>
              <a:defRPr sz="1607"/>
            </a:lvl4pPr>
            <a:lvl5pPr>
              <a:defRPr sz="1607"/>
            </a:lvl5pPr>
            <a:lvl6pPr marL="1606921">
              <a:defRPr sz="1607"/>
            </a:lvl6pPr>
            <a:lvl7pPr marL="1882393">
              <a:defRPr sz="1607"/>
            </a:lvl7pPr>
            <a:lvl8pPr marL="2157865">
              <a:defRPr sz="1607"/>
            </a:lvl8pPr>
            <a:lvl9pPr marL="2433337">
              <a:defRPr sz="16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560" y="1676400"/>
            <a:ext cx="4722861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10" b="0"/>
            </a:lvl1pPr>
            <a:lvl2pPr marL="459120" indent="0">
              <a:buNone/>
              <a:defRPr sz="2008" b="1"/>
            </a:lvl2pPr>
            <a:lvl3pPr marL="918240" indent="0">
              <a:buNone/>
              <a:defRPr sz="1808" b="1"/>
            </a:lvl3pPr>
            <a:lvl4pPr marL="1377361" indent="0">
              <a:buNone/>
              <a:defRPr sz="1607" b="1"/>
            </a:lvl4pPr>
            <a:lvl5pPr marL="1836481" indent="0">
              <a:buNone/>
              <a:defRPr sz="1607" b="1"/>
            </a:lvl5pPr>
            <a:lvl6pPr marL="2295601" indent="0">
              <a:buNone/>
              <a:defRPr sz="1607" b="1"/>
            </a:lvl6pPr>
            <a:lvl7pPr marL="2754721" indent="0">
              <a:buNone/>
              <a:defRPr sz="1607" b="1"/>
            </a:lvl7pPr>
            <a:lvl8pPr marL="3213842" indent="0">
              <a:buNone/>
              <a:defRPr sz="1607" b="1"/>
            </a:lvl8pPr>
            <a:lvl9pPr marL="3672962" indent="0">
              <a:buNone/>
              <a:defRPr sz="16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560" y="2516458"/>
            <a:ext cx="4722861" cy="3655743"/>
          </a:xfrm>
        </p:spPr>
        <p:txBody>
          <a:bodyPr/>
          <a:lstStyle>
            <a:lvl1pPr>
              <a:defRPr sz="2209"/>
            </a:lvl1pPr>
            <a:lvl2pPr>
              <a:defRPr sz="2008"/>
            </a:lvl2pPr>
            <a:lvl3pPr>
              <a:defRPr sz="1808"/>
            </a:lvl3pPr>
            <a:lvl4pPr>
              <a:defRPr sz="1607"/>
            </a:lvl4pPr>
            <a:lvl5pPr>
              <a:defRPr sz="1607"/>
            </a:lvl5pPr>
            <a:lvl6pPr marL="1606921">
              <a:defRPr sz="1607"/>
            </a:lvl6pPr>
            <a:lvl7pPr marL="1882393">
              <a:defRPr sz="1607"/>
            </a:lvl7pPr>
            <a:lvl8pPr marL="2157865">
              <a:defRPr sz="1607"/>
            </a:lvl8pPr>
            <a:lvl9pPr marL="2433337">
              <a:defRPr sz="16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9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198" y="1676400"/>
            <a:ext cx="3825879" cy="2438400"/>
          </a:xfrm>
        </p:spPr>
        <p:txBody>
          <a:bodyPr anchor="b">
            <a:normAutofit/>
          </a:bodyPr>
          <a:lstStyle>
            <a:lvl1pPr algn="l">
              <a:defRPr sz="3213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205" y="685800"/>
            <a:ext cx="6197924" cy="5486400"/>
          </a:xfrm>
        </p:spPr>
        <p:txBody>
          <a:bodyPr>
            <a:normAutofit/>
          </a:bodyPr>
          <a:lstStyle>
            <a:lvl1pPr>
              <a:defRPr sz="2410"/>
            </a:lvl1pPr>
            <a:lvl2pPr>
              <a:defRPr sz="2008"/>
            </a:lvl2pPr>
            <a:lvl3pPr>
              <a:defRPr sz="180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3198" y="4191000"/>
            <a:ext cx="3825879" cy="1524000"/>
          </a:xfrm>
        </p:spPr>
        <p:txBody>
          <a:bodyPr>
            <a:normAutofit/>
          </a:bodyPr>
          <a:lstStyle>
            <a:lvl1pPr marL="0" indent="0">
              <a:buNone/>
              <a:defRPr sz="1808"/>
            </a:lvl1pPr>
            <a:lvl2pPr marL="459120" indent="0">
              <a:buNone/>
              <a:defRPr sz="1205"/>
            </a:lvl2pPr>
            <a:lvl3pPr marL="918240" indent="0">
              <a:buNone/>
              <a:defRPr sz="1004"/>
            </a:lvl3pPr>
            <a:lvl4pPr marL="1377361" indent="0">
              <a:buNone/>
              <a:defRPr sz="904"/>
            </a:lvl4pPr>
            <a:lvl5pPr marL="1836481" indent="0">
              <a:buNone/>
              <a:defRPr sz="904"/>
            </a:lvl5pPr>
            <a:lvl6pPr marL="2295601" indent="0">
              <a:buNone/>
              <a:defRPr sz="904"/>
            </a:lvl6pPr>
            <a:lvl7pPr marL="2754721" indent="0">
              <a:buNone/>
              <a:defRPr sz="904"/>
            </a:lvl7pPr>
            <a:lvl8pPr marL="3213842" indent="0">
              <a:buNone/>
              <a:defRPr sz="904"/>
            </a:lvl8pPr>
            <a:lvl9pPr marL="3672962" indent="0">
              <a:buNone/>
              <a:defRPr sz="9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5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5"/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199" y="1676400"/>
            <a:ext cx="3825879" cy="2438400"/>
          </a:xfrm>
        </p:spPr>
        <p:txBody>
          <a:bodyPr anchor="b">
            <a:noAutofit/>
          </a:bodyPr>
          <a:lstStyle>
            <a:lvl1pPr algn="l">
              <a:defRPr sz="3213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528758" y="0"/>
            <a:ext cx="5968372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10"/>
            </a:lvl1pPr>
            <a:lvl2pPr marL="459120" indent="0">
              <a:buNone/>
              <a:defRPr sz="2812"/>
            </a:lvl2pPr>
            <a:lvl3pPr marL="918240" indent="0">
              <a:buNone/>
              <a:defRPr sz="2410"/>
            </a:lvl3pPr>
            <a:lvl4pPr marL="1377361" indent="0">
              <a:buNone/>
              <a:defRPr sz="2008"/>
            </a:lvl4pPr>
            <a:lvl5pPr marL="1836481" indent="0">
              <a:buNone/>
              <a:defRPr sz="2008"/>
            </a:lvl5pPr>
            <a:lvl6pPr marL="2295601" indent="0">
              <a:buNone/>
              <a:defRPr sz="2008"/>
            </a:lvl6pPr>
            <a:lvl7pPr marL="2754721" indent="0">
              <a:buNone/>
              <a:defRPr sz="2008"/>
            </a:lvl7pPr>
            <a:lvl8pPr marL="3213842" indent="0">
              <a:buNone/>
              <a:defRPr sz="2008"/>
            </a:lvl8pPr>
            <a:lvl9pPr marL="3672962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3199" y="4191000"/>
            <a:ext cx="3825879" cy="1524000"/>
          </a:xfrm>
        </p:spPr>
        <p:txBody>
          <a:bodyPr>
            <a:normAutofit/>
          </a:bodyPr>
          <a:lstStyle>
            <a:lvl1pPr marL="0" indent="0">
              <a:buNone/>
              <a:defRPr sz="1808"/>
            </a:lvl1pPr>
            <a:lvl2pPr marL="459120" indent="0">
              <a:buNone/>
              <a:defRPr sz="1205"/>
            </a:lvl2pPr>
            <a:lvl3pPr marL="918240" indent="0">
              <a:buNone/>
              <a:defRPr sz="1004"/>
            </a:lvl3pPr>
            <a:lvl4pPr marL="1377361" indent="0">
              <a:buNone/>
              <a:defRPr sz="904"/>
            </a:lvl4pPr>
            <a:lvl5pPr marL="1836481" indent="0">
              <a:buNone/>
              <a:defRPr sz="904"/>
            </a:lvl5pPr>
            <a:lvl6pPr marL="2295601" indent="0">
              <a:buNone/>
              <a:defRPr sz="904"/>
            </a:lvl6pPr>
            <a:lvl7pPr marL="2754721" indent="0">
              <a:buNone/>
              <a:defRPr sz="904"/>
            </a:lvl7pPr>
            <a:lvl8pPr marL="3213842" indent="0">
              <a:buNone/>
              <a:defRPr sz="904"/>
            </a:lvl8pPr>
            <a:lvl9pPr marL="3672962" indent="0">
              <a:buNone/>
              <a:defRPr sz="9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4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0101" y="0"/>
            <a:ext cx="11399525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9206" y="381000"/>
            <a:ext cx="964121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206" y="1676400"/>
            <a:ext cx="964121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7082" y="6356352"/>
            <a:ext cx="2855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1872" y="6356352"/>
            <a:ext cx="3875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4781" y="6356352"/>
            <a:ext cx="2855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8240" rtl="0" eaLnBrk="1" latinLnBrk="0" hangingPunct="1">
        <a:lnSpc>
          <a:spcPct val="90000"/>
        </a:lnSpc>
        <a:spcBef>
          <a:spcPct val="0"/>
        </a:spcBef>
        <a:buNone/>
        <a:defRPr sz="3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778" indent="-229560" algn="l" defTabSz="918240" rtl="0" eaLnBrk="1" latinLnBrk="0" hangingPunct="1">
        <a:lnSpc>
          <a:spcPct val="90000"/>
        </a:lnSpc>
        <a:spcBef>
          <a:spcPts val="1607"/>
        </a:spcBef>
        <a:buFont typeface="Arial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1pPr>
      <a:lvl2pPr marL="505032" indent="-229560" algn="l" defTabSz="918240" rtl="0" eaLnBrk="1" latinLnBrk="0" hangingPunct="1">
        <a:lnSpc>
          <a:spcPct val="90000"/>
        </a:lnSpc>
        <a:spcBef>
          <a:spcPts val="603"/>
        </a:spcBef>
        <a:buFont typeface="Euphemia" pitchFamily="34" charset="0"/>
        <a:buChar char="–"/>
        <a:defRPr sz="2008" kern="1200">
          <a:solidFill>
            <a:schemeClr val="tx1"/>
          </a:solidFill>
          <a:latin typeface="+mn-lt"/>
          <a:ea typeface="+mn-ea"/>
          <a:cs typeface="+mn-cs"/>
        </a:defRPr>
      </a:lvl2pPr>
      <a:lvl3pPr marL="780504" indent="-229560" algn="l" defTabSz="918240" rtl="0" eaLnBrk="1" latinLnBrk="0" hangingPunct="1">
        <a:lnSpc>
          <a:spcPct val="90000"/>
        </a:lnSpc>
        <a:spcBef>
          <a:spcPts val="603"/>
        </a:spcBef>
        <a:buFont typeface="Euphemia" pitchFamily="34" charset="0"/>
        <a:buChar char="–"/>
        <a:defRPr sz="1808" kern="1200">
          <a:solidFill>
            <a:schemeClr val="tx1"/>
          </a:solidFill>
          <a:latin typeface="+mn-lt"/>
          <a:ea typeface="+mn-ea"/>
          <a:cs typeface="+mn-cs"/>
        </a:defRPr>
      </a:lvl3pPr>
      <a:lvl4pPr marL="1055977" indent="-229560" algn="l" defTabSz="918240" rtl="0" eaLnBrk="1" latinLnBrk="0" hangingPunct="1">
        <a:lnSpc>
          <a:spcPct val="90000"/>
        </a:lnSpc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4pPr>
      <a:lvl5pPr marL="1331449" indent="-229560" algn="l" defTabSz="918240" rtl="0" eaLnBrk="1" latinLnBrk="0" hangingPunct="1">
        <a:lnSpc>
          <a:spcPct val="90000"/>
        </a:lnSpc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5pPr>
      <a:lvl6pPr marL="1606921" indent="-229560" algn="l" defTabSz="918240" rtl="0" eaLnBrk="1" latinLnBrk="0" hangingPunct="1"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6pPr>
      <a:lvl7pPr marL="1882393" indent="-229560" algn="l" defTabSz="918240" rtl="0" eaLnBrk="1" latinLnBrk="0" hangingPunct="1"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7pPr>
      <a:lvl8pPr marL="2157865" indent="-229560" algn="l" defTabSz="918240" rtl="0" eaLnBrk="1" latinLnBrk="0" hangingPunct="1"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8pPr>
      <a:lvl9pPr marL="2433337" indent="-229560" algn="l" defTabSz="918240" rtl="0" eaLnBrk="1" latinLnBrk="0" hangingPunct="1">
        <a:spcBef>
          <a:spcPts val="603"/>
        </a:spcBef>
        <a:buFont typeface="Euphemia" pitchFamily="34" charset="0"/>
        <a:buChar char="–"/>
        <a:defRPr sz="16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1pPr>
      <a:lvl2pPr marL="459120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2pPr>
      <a:lvl3pPr marL="918240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3pPr>
      <a:lvl4pPr marL="1377361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4pPr>
      <a:lvl5pPr marL="1836481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5pPr>
      <a:lvl6pPr marL="2295601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6pPr>
      <a:lvl7pPr marL="2754721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7pPr>
      <a:lvl8pPr marL="3213842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8pPr>
      <a:lvl9pPr marL="3672962" algn="l" defTabSz="918240" rtl="0" eaLnBrk="1" latinLnBrk="0" hangingPunct="1">
        <a:defRPr sz="18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notesSlides/notesSlide2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chart" Target="../charts/chart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4.xml"/><Relationship Id="rId20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chart" Target="../charts/chart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AB08B8-3DB3-4637-AE23-B8DB96D9F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1895" y="991067"/>
            <a:ext cx="6507730" cy="1025417"/>
          </a:xfrm>
        </p:spPr>
        <p:txBody>
          <a:bodyPr/>
          <a:lstStyle/>
          <a:p>
            <a:r>
              <a:rPr lang="en-IN" sz="6025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LAPORAN KINERJA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202860" y="363671"/>
            <a:ext cx="723081" cy="462237"/>
            <a:chOff x="960438" y="2263776"/>
            <a:chExt cx="1646237" cy="844550"/>
          </a:xfrm>
        </p:grpSpPr>
        <p:sp>
          <p:nvSpPr>
            <p:cNvPr id="9" name="object 15"/>
            <p:cNvSpPr>
              <a:spLocks noChangeArrowheads="1"/>
            </p:cNvSpPr>
            <p:nvPr/>
          </p:nvSpPr>
          <p:spPr bwMode="auto">
            <a:xfrm>
              <a:off x="960438" y="2290764"/>
              <a:ext cx="1320800" cy="644525"/>
            </a:xfrm>
            <a:custGeom>
              <a:avLst/>
              <a:gdLst>
                <a:gd name="T0" fmla="*/ 1002456 w 1320817"/>
                <a:gd name="T1" fmla="*/ 2060 h 643808"/>
                <a:gd name="T2" fmla="*/ 907722 w 1320817"/>
                <a:gd name="T3" fmla="*/ 16528 h 643808"/>
                <a:gd name="T4" fmla="*/ 823752 w 1320817"/>
                <a:gd name="T5" fmla="*/ 42132 h 643808"/>
                <a:gd name="T6" fmla="*/ 749706 w 1320817"/>
                <a:gd name="T7" fmla="*/ 76241 h 643808"/>
                <a:gd name="T8" fmla="*/ 669816 w 1320817"/>
                <a:gd name="T9" fmla="*/ 126840 h 643808"/>
                <a:gd name="T10" fmla="*/ 570513 w 1320817"/>
                <a:gd name="T11" fmla="*/ 212808 h 643808"/>
                <a:gd name="T12" fmla="*/ 442283 w 1320817"/>
                <a:gd name="T13" fmla="*/ 355800 h 643808"/>
                <a:gd name="T14" fmla="*/ 378096 w 1320817"/>
                <a:gd name="T15" fmla="*/ 426518 h 643808"/>
                <a:gd name="T16" fmla="*/ 284639 w 1320817"/>
                <a:gd name="T17" fmla="*/ 511046 h 643808"/>
                <a:gd name="T18" fmla="*/ 174673 w 1320817"/>
                <a:gd name="T19" fmla="*/ 575754 h 643808"/>
                <a:gd name="T20" fmla="*/ 80956 w 1320817"/>
                <a:gd name="T21" fmla="*/ 601006 h 643808"/>
                <a:gd name="T22" fmla="*/ 0 w 1320817"/>
                <a:gd name="T23" fmla="*/ 611294 h 643808"/>
                <a:gd name="T24" fmla="*/ 42234 w 1320817"/>
                <a:gd name="T25" fmla="*/ 625327 h 643808"/>
                <a:gd name="T26" fmla="*/ 138778 w 1320817"/>
                <a:gd name="T27" fmla="*/ 646729 h 643808"/>
                <a:gd name="T28" fmla="*/ 238394 w 1320817"/>
                <a:gd name="T29" fmla="*/ 653919 h 643808"/>
                <a:gd name="T30" fmla="*/ 300559 w 1320817"/>
                <a:gd name="T31" fmla="*/ 650613 h 643808"/>
                <a:gd name="T32" fmla="*/ 386198 w 1320817"/>
                <a:gd name="T33" fmla="*/ 636264 h 643808"/>
                <a:gd name="T34" fmla="*/ 470205 w 1320817"/>
                <a:gd name="T35" fmla="*/ 607960 h 643808"/>
                <a:gd name="T36" fmla="*/ 552436 w 1320817"/>
                <a:gd name="T37" fmla="*/ 563160 h 643808"/>
                <a:gd name="T38" fmla="*/ 618218 w 1320817"/>
                <a:gd name="T39" fmla="*/ 518488 h 643808"/>
                <a:gd name="T40" fmla="*/ 683849 w 1320817"/>
                <a:gd name="T41" fmla="*/ 469068 h 643808"/>
                <a:gd name="T42" fmla="*/ 829369 w 1320817"/>
                <a:gd name="T43" fmla="*/ 352709 h 643808"/>
                <a:gd name="T44" fmla="*/ 880929 w 1320817"/>
                <a:gd name="T45" fmla="*/ 311695 h 643808"/>
                <a:gd name="T46" fmla="*/ 1001983 w 1320817"/>
                <a:gd name="T47" fmla="*/ 211327 h 643808"/>
                <a:gd name="T48" fmla="*/ 1052485 w 1320817"/>
                <a:gd name="T49" fmla="*/ 170742 h 643808"/>
                <a:gd name="T50" fmla="*/ 1119031 w 1320817"/>
                <a:gd name="T51" fmla="*/ 121866 h 643808"/>
                <a:gd name="T52" fmla="*/ 1197768 w 1320817"/>
                <a:gd name="T53" fmla="*/ 75660 h 643808"/>
                <a:gd name="T54" fmla="*/ 1284897 w 1320817"/>
                <a:gd name="T55" fmla="*/ 52027 h 643808"/>
                <a:gd name="T56" fmla="*/ 1316283 w 1320817"/>
                <a:gd name="T57" fmla="*/ 48472 h 643808"/>
                <a:gd name="T58" fmla="*/ 1228403 w 1320817"/>
                <a:gd name="T59" fmla="*/ 22894 h 643808"/>
                <a:gd name="T60" fmla="*/ 1134568 w 1320817"/>
                <a:gd name="T61" fmla="*/ 5573 h 643808"/>
                <a:gd name="T62" fmla="*/ 1071205 w 1320817"/>
                <a:gd name="T63" fmla="*/ 344 h 6438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20817"/>
                <a:gd name="T97" fmla="*/ 0 h 643808"/>
                <a:gd name="T98" fmla="*/ 1320817 w 1320817"/>
                <a:gd name="T99" fmla="*/ 643808 h 64380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1" name="object 16"/>
            <p:cNvSpPr>
              <a:spLocks noChangeArrowheads="1"/>
            </p:cNvSpPr>
            <p:nvPr/>
          </p:nvSpPr>
          <p:spPr bwMode="auto">
            <a:xfrm>
              <a:off x="960438" y="2290764"/>
              <a:ext cx="1320800" cy="644525"/>
            </a:xfrm>
            <a:custGeom>
              <a:avLst/>
              <a:gdLst>
                <a:gd name="T0" fmla="*/ 41625 w 1320817"/>
                <a:gd name="T1" fmla="*/ 606672 h 643808"/>
                <a:gd name="T2" fmla="*/ 129823 w 1320817"/>
                <a:gd name="T3" fmla="*/ 590681 h 643808"/>
                <a:gd name="T4" fmla="*/ 232235 w 1320817"/>
                <a:gd name="T5" fmla="*/ 546469 h 643808"/>
                <a:gd name="T6" fmla="*/ 332926 w 1320817"/>
                <a:gd name="T7" fmla="*/ 470670 h 643808"/>
                <a:gd name="T8" fmla="*/ 421202 w 1320817"/>
                <a:gd name="T9" fmla="*/ 379775 h 643808"/>
                <a:gd name="T10" fmla="*/ 484199 w 1320817"/>
                <a:gd name="T11" fmla="*/ 307383 h 643808"/>
                <a:gd name="T12" fmla="*/ 548298 w 1320817"/>
                <a:gd name="T13" fmla="*/ 235800 h 643808"/>
                <a:gd name="T14" fmla="*/ 641472 w 1320817"/>
                <a:gd name="T15" fmla="*/ 148506 h 643808"/>
                <a:gd name="T16" fmla="*/ 732656 w 1320817"/>
                <a:gd name="T17" fmla="*/ 85787 h 643808"/>
                <a:gd name="T18" fmla="*/ 804354 w 1320817"/>
                <a:gd name="T19" fmla="*/ 49963 h 643808"/>
                <a:gd name="T20" fmla="*/ 885764 w 1320817"/>
                <a:gd name="T21" fmla="*/ 21987 h 643808"/>
                <a:gd name="T22" fmla="*/ 977713 w 1320817"/>
                <a:gd name="T23" fmla="*/ 4494 h 643808"/>
                <a:gd name="T24" fmla="*/ 1049586 w 1320817"/>
                <a:gd name="T25" fmla="*/ 0 h 643808"/>
                <a:gd name="T26" fmla="*/ 1113817 w 1320817"/>
                <a:gd name="T27" fmla="*/ 3232 h 643808"/>
                <a:gd name="T28" fmla="*/ 1193329 w 1320817"/>
                <a:gd name="T29" fmla="*/ 15211 h 643808"/>
                <a:gd name="T30" fmla="*/ 1284653 w 1320817"/>
                <a:gd name="T31" fmla="*/ 38136 h 643808"/>
                <a:gd name="T32" fmla="*/ 1308838 w 1320817"/>
                <a:gd name="T33" fmla="*/ 50241 h 643808"/>
                <a:gd name="T34" fmla="*/ 1248062 w 1320817"/>
                <a:gd name="T35" fmla="*/ 58553 h 643808"/>
                <a:gd name="T36" fmla="*/ 1168579 w 1320817"/>
                <a:gd name="T37" fmla="*/ 90722 h 643808"/>
                <a:gd name="T38" fmla="*/ 1102458 w 1320817"/>
                <a:gd name="T39" fmla="*/ 133387 h 643808"/>
                <a:gd name="T40" fmla="*/ 1035729 w 1320817"/>
                <a:gd name="T41" fmla="*/ 183972 h 643808"/>
                <a:gd name="T42" fmla="*/ 967921 w 1320817"/>
                <a:gd name="T43" fmla="*/ 239571 h 643808"/>
                <a:gd name="T44" fmla="*/ 933461 w 1320817"/>
                <a:gd name="T45" fmla="*/ 268344 h 643808"/>
                <a:gd name="T46" fmla="*/ 863157 w 1320817"/>
                <a:gd name="T47" fmla="*/ 326015 h 643808"/>
                <a:gd name="T48" fmla="*/ 813435 w 1320817"/>
                <a:gd name="T49" fmla="*/ 365404 h 643808"/>
                <a:gd name="T50" fmla="*/ 781344 w 1320817"/>
                <a:gd name="T51" fmla="*/ 391189 h 643808"/>
                <a:gd name="T52" fmla="*/ 749021 w 1320817"/>
                <a:gd name="T53" fmla="*/ 417260 h 643808"/>
                <a:gd name="T54" fmla="*/ 683849 w 1320817"/>
                <a:gd name="T55" fmla="*/ 469068 h 643808"/>
                <a:gd name="T56" fmla="*/ 618218 w 1320817"/>
                <a:gd name="T57" fmla="*/ 518488 h 643808"/>
                <a:gd name="T58" fmla="*/ 552436 w 1320817"/>
                <a:gd name="T59" fmla="*/ 563160 h 643808"/>
                <a:gd name="T60" fmla="*/ 482427 w 1320817"/>
                <a:gd name="T61" fmla="*/ 602395 h 643808"/>
                <a:gd name="T62" fmla="*/ 398090 w 1320817"/>
                <a:gd name="T63" fmla="*/ 633222 h 643808"/>
                <a:gd name="T64" fmla="*/ 300559 w 1320817"/>
                <a:gd name="T65" fmla="*/ 650613 h 643808"/>
                <a:gd name="T66" fmla="*/ 238394 w 1320817"/>
                <a:gd name="T67" fmla="*/ 653919 h 643808"/>
                <a:gd name="T68" fmla="*/ 176511 w 1320817"/>
                <a:gd name="T69" fmla="*/ 651256 h 643808"/>
                <a:gd name="T70" fmla="*/ 78474 w 1320817"/>
                <a:gd name="T71" fmla="*/ 635001 h 643808"/>
                <a:gd name="T72" fmla="*/ 2374 w 1320817"/>
                <a:gd name="T73" fmla="*/ 612212 h 643808"/>
                <a:gd name="T74" fmla="*/ 0 w 1320817"/>
                <a:gd name="T75" fmla="*/ 611294 h 6438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20817"/>
                <a:gd name="T115" fmla="*/ 0 h 643808"/>
                <a:gd name="T116" fmla="*/ 1320817 w 1320817"/>
                <a:gd name="T117" fmla="*/ 643808 h 64380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lnTo>
                    <a:pt x="0" y="601841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2" name="object 17"/>
            <p:cNvSpPr>
              <a:spLocks noChangeArrowheads="1"/>
            </p:cNvSpPr>
            <p:nvPr/>
          </p:nvSpPr>
          <p:spPr bwMode="auto">
            <a:xfrm>
              <a:off x="1176338" y="2360614"/>
              <a:ext cx="1293812" cy="747712"/>
            </a:xfrm>
            <a:custGeom>
              <a:avLst/>
              <a:gdLst>
                <a:gd name="T0" fmla="*/ 1257590 w 1294131"/>
                <a:gd name="T1" fmla="*/ 0 h 747045"/>
                <a:gd name="T2" fmla="*/ 1218666 w 1294131"/>
                <a:gd name="T3" fmla="*/ 2496 h 747045"/>
                <a:gd name="T4" fmla="*/ 1176032 w 1294131"/>
                <a:gd name="T5" fmla="*/ 9198 h 747045"/>
                <a:gd name="T6" fmla="*/ 1132822 w 1294131"/>
                <a:gd name="T7" fmla="*/ 19109 h 747045"/>
                <a:gd name="T8" fmla="*/ 1092171 w 1294131"/>
                <a:gd name="T9" fmla="*/ 31233 h 747045"/>
                <a:gd name="T10" fmla="*/ 1047365 w 1294131"/>
                <a:gd name="T11" fmla="*/ 49110 h 747045"/>
                <a:gd name="T12" fmla="*/ 989791 w 1294131"/>
                <a:gd name="T13" fmla="*/ 82902 h 747045"/>
                <a:gd name="T14" fmla="*/ 941201 w 1294131"/>
                <a:gd name="T15" fmla="*/ 116055 h 747045"/>
                <a:gd name="T16" fmla="*/ 893345 w 1294131"/>
                <a:gd name="T17" fmla="*/ 152068 h 747045"/>
                <a:gd name="T18" fmla="*/ 846726 w 1294131"/>
                <a:gd name="T19" fmla="*/ 189912 h 747045"/>
                <a:gd name="T20" fmla="*/ 801836 w 1294131"/>
                <a:gd name="T21" fmla="*/ 228555 h 747045"/>
                <a:gd name="T22" fmla="*/ 759182 w 1294131"/>
                <a:gd name="T23" fmla="*/ 266963 h 747045"/>
                <a:gd name="T24" fmla="*/ 719260 w 1294131"/>
                <a:gd name="T25" fmla="*/ 304107 h 747045"/>
                <a:gd name="T26" fmla="*/ 634695 w 1294131"/>
                <a:gd name="T27" fmla="*/ 384668 h 747045"/>
                <a:gd name="T28" fmla="*/ 620899 w 1294131"/>
                <a:gd name="T29" fmla="*/ 397642 h 747045"/>
                <a:gd name="T30" fmla="*/ 591128 w 1294131"/>
                <a:gd name="T31" fmla="*/ 424733 h 747045"/>
                <a:gd name="T32" fmla="*/ 562090 w 1294131"/>
                <a:gd name="T33" fmla="*/ 449780 h 747045"/>
                <a:gd name="T34" fmla="*/ 505644 w 1294131"/>
                <a:gd name="T35" fmla="*/ 494031 h 747045"/>
                <a:gd name="T36" fmla="*/ 450400 w 1294131"/>
                <a:gd name="T37" fmla="*/ 530943 h 747045"/>
                <a:gd name="T38" fmla="*/ 395187 w 1294131"/>
                <a:gd name="T39" fmla="*/ 561063 h 747045"/>
                <a:gd name="T40" fmla="*/ 338863 w 1294131"/>
                <a:gd name="T41" fmla="*/ 584942 h 747045"/>
                <a:gd name="T42" fmla="*/ 280274 w 1294131"/>
                <a:gd name="T43" fmla="*/ 603129 h 747045"/>
                <a:gd name="T44" fmla="*/ 218242 w 1294131"/>
                <a:gd name="T45" fmla="*/ 616168 h 747045"/>
                <a:gd name="T46" fmla="*/ 151633 w 1294131"/>
                <a:gd name="T47" fmla="*/ 624612 h 747045"/>
                <a:gd name="T48" fmla="*/ 79260 w 1294131"/>
                <a:gd name="T49" fmla="*/ 629009 h 747045"/>
                <a:gd name="T50" fmla="*/ 40568 w 1294131"/>
                <a:gd name="T51" fmla="*/ 629856 h 747045"/>
                <a:gd name="T52" fmla="*/ 0 w 1294131"/>
                <a:gd name="T53" fmla="*/ 629900 h 747045"/>
                <a:gd name="T54" fmla="*/ 12550 w 1294131"/>
                <a:gd name="T55" fmla="*/ 638139 h 747045"/>
                <a:gd name="T56" fmla="*/ 51882 w 1294131"/>
                <a:gd name="T57" fmla="*/ 662082 h 747045"/>
                <a:gd name="T58" fmla="*/ 93021 w 1294131"/>
                <a:gd name="T59" fmla="*/ 684385 h 747045"/>
                <a:gd name="T60" fmla="*/ 135027 w 1294131"/>
                <a:gd name="T61" fmla="*/ 704409 h 747045"/>
                <a:gd name="T62" fmla="*/ 176941 w 1294131"/>
                <a:gd name="T63" fmla="*/ 721516 h 747045"/>
                <a:gd name="T64" fmla="*/ 217851 w 1294131"/>
                <a:gd name="T65" fmla="*/ 735070 h 747045"/>
                <a:gd name="T66" fmla="*/ 256810 w 1294131"/>
                <a:gd name="T67" fmla="*/ 744429 h 747045"/>
                <a:gd name="T68" fmla="*/ 342966 w 1294131"/>
                <a:gd name="T69" fmla="*/ 754578 h 747045"/>
                <a:gd name="T70" fmla="*/ 411261 w 1294131"/>
                <a:gd name="T71" fmla="*/ 756438 h 747045"/>
                <a:gd name="T72" fmla="*/ 474406 w 1294131"/>
                <a:gd name="T73" fmla="*/ 752474 h 747045"/>
                <a:gd name="T74" fmla="*/ 532729 w 1294131"/>
                <a:gd name="T75" fmla="*/ 743074 h 747045"/>
                <a:gd name="T76" fmla="*/ 586574 w 1294131"/>
                <a:gd name="T77" fmla="*/ 728619 h 747045"/>
                <a:gd name="T78" fmla="*/ 636277 w 1294131"/>
                <a:gd name="T79" fmla="*/ 709500 h 747045"/>
                <a:gd name="T80" fmla="*/ 682163 w 1294131"/>
                <a:gd name="T81" fmla="*/ 686101 h 747045"/>
                <a:gd name="T82" fmla="*/ 724570 w 1294131"/>
                <a:gd name="T83" fmla="*/ 658806 h 747045"/>
                <a:gd name="T84" fmla="*/ 763835 w 1294131"/>
                <a:gd name="T85" fmla="*/ 628002 h 747045"/>
                <a:gd name="T86" fmla="*/ 800292 w 1294131"/>
                <a:gd name="T87" fmla="*/ 594077 h 747045"/>
                <a:gd name="T88" fmla="*/ 834274 w 1294131"/>
                <a:gd name="T89" fmla="*/ 557412 h 747045"/>
                <a:gd name="T90" fmla="*/ 866113 w 1294131"/>
                <a:gd name="T91" fmla="*/ 518398 h 747045"/>
                <a:gd name="T92" fmla="*/ 896151 w 1294131"/>
                <a:gd name="T93" fmla="*/ 477416 h 747045"/>
                <a:gd name="T94" fmla="*/ 924713 w 1294131"/>
                <a:gd name="T95" fmla="*/ 434858 h 747045"/>
                <a:gd name="T96" fmla="*/ 952139 w 1294131"/>
                <a:gd name="T97" fmla="*/ 391103 h 747045"/>
                <a:gd name="T98" fmla="*/ 978760 w 1294131"/>
                <a:gd name="T99" fmla="*/ 346542 h 747045"/>
                <a:gd name="T100" fmla="*/ 1004916 w 1294131"/>
                <a:gd name="T101" fmla="*/ 301559 h 747045"/>
                <a:gd name="T102" fmla="*/ 1030935 w 1294131"/>
                <a:gd name="T103" fmla="*/ 256537 h 747045"/>
                <a:gd name="T104" fmla="*/ 1057156 w 1294131"/>
                <a:gd name="T105" fmla="*/ 211866 h 747045"/>
                <a:gd name="T106" fmla="*/ 1083909 w 1294131"/>
                <a:gd name="T107" fmla="*/ 167931 h 747045"/>
                <a:gd name="T108" fmla="*/ 1110843 w 1294131"/>
                <a:gd name="T109" fmla="*/ 128897 h 747045"/>
                <a:gd name="T110" fmla="*/ 1139214 w 1294131"/>
                <a:gd name="T111" fmla="*/ 95455 h 747045"/>
                <a:gd name="T112" fmla="*/ 1168993 w 1294131"/>
                <a:gd name="T113" fmla="*/ 67246 h 747045"/>
                <a:gd name="T114" fmla="*/ 1200145 w 1294131"/>
                <a:gd name="T115" fmla="*/ 43903 h 747045"/>
                <a:gd name="T116" fmla="*/ 1243757 w 1294131"/>
                <a:gd name="T117" fmla="*/ 19723 h 747045"/>
                <a:gd name="T118" fmla="*/ 1289672 w 1294131"/>
                <a:gd name="T119" fmla="*/ 2691 h 747045"/>
                <a:gd name="T120" fmla="*/ 1279829 w 1294131"/>
                <a:gd name="T121" fmla="*/ 1150 h 747045"/>
                <a:gd name="T122" fmla="*/ 1269199 w 1294131"/>
                <a:gd name="T123" fmla="*/ 269 h 747045"/>
                <a:gd name="T124" fmla="*/ 1257590 w 1294131"/>
                <a:gd name="T125" fmla="*/ 0 h 74704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94131"/>
                <a:gd name="T190" fmla="*/ 0 h 747045"/>
                <a:gd name="T191" fmla="*/ 1294131 w 1294131"/>
                <a:gd name="T192" fmla="*/ 747045 h 74704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3" name="object 18"/>
            <p:cNvSpPr>
              <a:spLocks noChangeArrowheads="1"/>
            </p:cNvSpPr>
            <p:nvPr/>
          </p:nvSpPr>
          <p:spPr bwMode="auto">
            <a:xfrm>
              <a:off x="1176338" y="2360614"/>
              <a:ext cx="1293812" cy="747712"/>
            </a:xfrm>
            <a:custGeom>
              <a:avLst/>
              <a:gdLst>
                <a:gd name="T0" fmla="*/ 40568 w 1294131"/>
                <a:gd name="T1" fmla="*/ 629856 h 747045"/>
                <a:gd name="T2" fmla="*/ 151633 w 1294131"/>
                <a:gd name="T3" fmla="*/ 624612 h 747045"/>
                <a:gd name="T4" fmla="*/ 280274 w 1294131"/>
                <a:gd name="T5" fmla="*/ 603129 h 747045"/>
                <a:gd name="T6" fmla="*/ 395187 w 1294131"/>
                <a:gd name="T7" fmla="*/ 561063 h 747045"/>
                <a:gd name="T8" fmla="*/ 505644 w 1294131"/>
                <a:gd name="T9" fmla="*/ 494031 h 747045"/>
                <a:gd name="T10" fmla="*/ 591128 w 1294131"/>
                <a:gd name="T11" fmla="*/ 424733 h 747045"/>
                <a:gd name="T12" fmla="*/ 649620 w 1294131"/>
                <a:gd name="T13" fmla="*/ 370478 h 747045"/>
                <a:gd name="T14" fmla="*/ 700482 w 1294131"/>
                <a:gd name="T15" fmla="*/ 321883 h 747045"/>
                <a:gd name="T16" fmla="*/ 780197 w 1294131"/>
                <a:gd name="T17" fmla="*/ 247853 h 747045"/>
                <a:gd name="T18" fmla="*/ 869848 w 1294131"/>
                <a:gd name="T19" fmla="*/ 170826 h 747045"/>
                <a:gd name="T20" fmla="*/ 965435 w 1294131"/>
                <a:gd name="T21" fmla="*/ 99055 h 747045"/>
                <a:gd name="T22" fmla="*/ 1057212 w 1294131"/>
                <a:gd name="T23" fmla="*/ 44567 h 747045"/>
                <a:gd name="T24" fmla="*/ 1147096 w 1294131"/>
                <a:gd name="T25" fmla="*/ 15515 h 747045"/>
                <a:gd name="T26" fmla="*/ 1232207 w 1294131"/>
                <a:gd name="T27" fmla="*/ 1150 h 747045"/>
                <a:gd name="T28" fmla="*/ 1269199 w 1294131"/>
                <a:gd name="T29" fmla="*/ 269 h 747045"/>
                <a:gd name="T30" fmla="*/ 1289672 w 1294131"/>
                <a:gd name="T31" fmla="*/ 2691 h 747045"/>
                <a:gd name="T32" fmla="*/ 1266432 w 1294131"/>
                <a:gd name="T33" fmla="*/ 10367 h 747045"/>
                <a:gd name="T34" fmla="*/ 1179226 w 1294131"/>
                <a:gd name="T35" fmla="*/ 58939 h 747045"/>
                <a:gd name="T36" fmla="*/ 1120141 w 1294131"/>
                <a:gd name="T37" fmla="*/ 117144 h 747045"/>
                <a:gd name="T38" fmla="*/ 1057156 w 1294131"/>
                <a:gd name="T39" fmla="*/ 211866 h 747045"/>
                <a:gd name="T40" fmla="*/ 1004916 w 1294131"/>
                <a:gd name="T41" fmla="*/ 301559 h 747045"/>
                <a:gd name="T42" fmla="*/ 952139 w 1294131"/>
                <a:gd name="T43" fmla="*/ 391103 h 747045"/>
                <a:gd name="T44" fmla="*/ 896151 w 1294131"/>
                <a:gd name="T45" fmla="*/ 477416 h 747045"/>
                <a:gd name="T46" fmla="*/ 834274 w 1294131"/>
                <a:gd name="T47" fmla="*/ 557412 h 747045"/>
                <a:gd name="T48" fmla="*/ 763835 w 1294131"/>
                <a:gd name="T49" fmla="*/ 628002 h 747045"/>
                <a:gd name="T50" fmla="*/ 682163 w 1294131"/>
                <a:gd name="T51" fmla="*/ 686101 h 747045"/>
                <a:gd name="T52" fmla="*/ 586574 w 1294131"/>
                <a:gd name="T53" fmla="*/ 728619 h 747045"/>
                <a:gd name="T54" fmla="*/ 474406 w 1294131"/>
                <a:gd name="T55" fmla="*/ 752474 h 747045"/>
                <a:gd name="T56" fmla="*/ 342966 w 1294131"/>
                <a:gd name="T57" fmla="*/ 754578 h 747045"/>
                <a:gd name="T58" fmla="*/ 231103 w 1294131"/>
                <a:gd name="T59" fmla="*/ 738687 h 747045"/>
                <a:gd name="T60" fmla="*/ 149049 w 1294131"/>
                <a:gd name="T61" fmla="*/ 710468 h 747045"/>
                <a:gd name="T62" fmla="*/ 65445 w 1294131"/>
                <a:gd name="T63" fmla="*/ 669730 h 747045"/>
                <a:gd name="T64" fmla="*/ 12550 w 1294131"/>
                <a:gd name="T65" fmla="*/ 638139 h 7470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94131"/>
                <a:gd name="T100" fmla="*/ 0 h 747045"/>
                <a:gd name="T101" fmla="*/ 1294131 w 1294131"/>
                <a:gd name="T102" fmla="*/ 747045 h 7470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4" name="object 19"/>
            <p:cNvSpPr>
              <a:spLocks noChangeArrowheads="1"/>
            </p:cNvSpPr>
            <p:nvPr/>
          </p:nvSpPr>
          <p:spPr bwMode="auto">
            <a:xfrm>
              <a:off x="2466975" y="2263776"/>
              <a:ext cx="139700" cy="66675"/>
            </a:xfrm>
            <a:custGeom>
              <a:avLst/>
              <a:gdLst>
                <a:gd name="T0" fmla="*/ 91611 w 140303"/>
                <a:gd name="T1" fmla="*/ 0 h 68175"/>
                <a:gd name="T2" fmla="*/ 58122 w 140303"/>
                <a:gd name="T3" fmla="*/ 32672 h 68175"/>
                <a:gd name="T4" fmla="*/ 13964 w 140303"/>
                <a:gd name="T5" fmla="*/ 45714 h 68175"/>
                <a:gd name="T6" fmla="*/ 0 w 140303"/>
                <a:gd name="T7" fmla="*/ 46965 h 68175"/>
                <a:gd name="T8" fmla="*/ 5807 w 140303"/>
                <a:gd name="T9" fmla="*/ 47842 h 68175"/>
                <a:gd name="T10" fmla="*/ 14820 w 140303"/>
                <a:gd name="T11" fmla="*/ 48969 h 68175"/>
                <a:gd name="T12" fmla="*/ 25428 w 140303"/>
                <a:gd name="T13" fmla="*/ 49768 h 68175"/>
                <a:gd name="T14" fmla="*/ 37693 w 140303"/>
                <a:gd name="T15" fmla="*/ 49929 h 68175"/>
                <a:gd name="T16" fmla="*/ 51668 w 140303"/>
                <a:gd name="T17" fmla="*/ 49134 h 68175"/>
                <a:gd name="T18" fmla="*/ 98592 w 140303"/>
                <a:gd name="T19" fmla="*/ 38855 h 68175"/>
                <a:gd name="T20" fmla="*/ 132092 w 140303"/>
                <a:gd name="T21" fmla="*/ 24149 h 68175"/>
                <a:gd name="T22" fmla="*/ 91611 w 140303"/>
                <a:gd name="T23" fmla="*/ 0 h 68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303"/>
                <a:gd name="T37" fmla="*/ 0 h 68175"/>
                <a:gd name="T38" fmla="*/ 140303 w 140303"/>
                <a:gd name="T39" fmla="*/ 68175 h 68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5" name="object 20"/>
            <p:cNvSpPr>
              <a:spLocks noChangeArrowheads="1"/>
            </p:cNvSpPr>
            <p:nvPr/>
          </p:nvSpPr>
          <p:spPr bwMode="auto">
            <a:xfrm>
              <a:off x="2466975" y="2263776"/>
              <a:ext cx="139700" cy="66675"/>
            </a:xfrm>
            <a:custGeom>
              <a:avLst/>
              <a:gdLst>
                <a:gd name="T0" fmla="*/ 0 w 140303"/>
                <a:gd name="T1" fmla="*/ 46965 h 68175"/>
                <a:gd name="T2" fmla="*/ 38218 w 140303"/>
                <a:gd name="T3" fmla="*/ 40686 h 68175"/>
                <a:gd name="T4" fmla="*/ 73144 w 140303"/>
                <a:gd name="T5" fmla="*/ 22366 h 68175"/>
                <a:gd name="T6" fmla="*/ 91611 w 140303"/>
                <a:gd name="T7" fmla="*/ 0 h 68175"/>
                <a:gd name="T8" fmla="*/ 132092 w 140303"/>
                <a:gd name="T9" fmla="*/ 24149 h 68175"/>
                <a:gd name="T10" fmla="*/ 98592 w 140303"/>
                <a:gd name="T11" fmla="*/ 38855 h 68175"/>
                <a:gd name="T12" fmla="*/ 51668 w 140303"/>
                <a:gd name="T13" fmla="*/ 49134 h 68175"/>
                <a:gd name="T14" fmla="*/ 37693 w 140303"/>
                <a:gd name="T15" fmla="*/ 49929 h 68175"/>
                <a:gd name="T16" fmla="*/ 25428 w 140303"/>
                <a:gd name="T17" fmla="*/ 49768 h 68175"/>
                <a:gd name="T18" fmla="*/ 14820 w 140303"/>
                <a:gd name="T19" fmla="*/ 48969 h 68175"/>
                <a:gd name="T20" fmla="*/ 5807 w 140303"/>
                <a:gd name="T21" fmla="*/ 47842 h 68175"/>
                <a:gd name="T22" fmla="*/ 0 w 140303"/>
                <a:gd name="T23" fmla="*/ 46965 h 68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0303"/>
                <a:gd name="T37" fmla="*/ 0 h 68175"/>
                <a:gd name="T38" fmla="*/ 140303 w 140303"/>
                <a:gd name="T39" fmla="*/ 68175 h 68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6" name="object 21"/>
            <p:cNvSpPr>
              <a:spLocks noChangeArrowheads="1"/>
            </p:cNvSpPr>
            <p:nvPr/>
          </p:nvSpPr>
          <p:spPr bwMode="auto">
            <a:xfrm>
              <a:off x="1687513" y="2803527"/>
              <a:ext cx="130175" cy="155575"/>
            </a:xfrm>
            <a:custGeom>
              <a:avLst/>
              <a:gdLst>
                <a:gd name="T0" fmla="*/ 121469 w 130870"/>
                <a:gd name="T1" fmla="*/ 0 h 155412"/>
                <a:gd name="T2" fmla="*/ 0 w 130870"/>
                <a:gd name="T3" fmla="*/ 0 h 155412"/>
                <a:gd name="T4" fmla="*/ 0 w 130870"/>
                <a:gd name="T5" fmla="*/ 157710 h 155412"/>
                <a:gd name="T6" fmla="*/ 121469 w 130870"/>
                <a:gd name="T7" fmla="*/ 157710 h 155412"/>
                <a:gd name="T8" fmla="*/ 121469 w 130870"/>
                <a:gd name="T9" fmla="*/ 0 h 1554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870"/>
                <a:gd name="T16" fmla="*/ 0 h 155412"/>
                <a:gd name="T17" fmla="*/ 130870 w 130870"/>
                <a:gd name="T18" fmla="*/ 155412 h 1554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7" name="object 22"/>
            <p:cNvSpPr>
              <a:spLocks noChangeArrowheads="1"/>
            </p:cNvSpPr>
            <p:nvPr/>
          </p:nvSpPr>
          <p:spPr bwMode="auto">
            <a:xfrm>
              <a:off x="1531938" y="2673352"/>
              <a:ext cx="441325" cy="130175"/>
            </a:xfrm>
            <a:custGeom>
              <a:avLst/>
              <a:gdLst>
                <a:gd name="T0" fmla="*/ 436543 w 441695"/>
                <a:gd name="T1" fmla="*/ 0 h 130870"/>
                <a:gd name="T2" fmla="*/ 0 w 441695"/>
                <a:gd name="T3" fmla="*/ 0 h 130870"/>
                <a:gd name="T4" fmla="*/ 0 w 441695"/>
                <a:gd name="T5" fmla="*/ 121469 h 130870"/>
                <a:gd name="T6" fmla="*/ 436543 w 441695"/>
                <a:gd name="T7" fmla="*/ 121469 h 130870"/>
                <a:gd name="T8" fmla="*/ 436543 w 441695"/>
                <a:gd name="T9" fmla="*/ 0 h 130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1695"/>
                <a:gd name="T16" fmla="*/ 0 h 130870"/>
                <a:gd name="T17" fmla="*/ 441695 w 441695"/>
                <a:gd name="T18" fmla="*/ 130870 h 130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8" name="object 23"/>
            <p:cNvSpPr>
              <a:spLocks noChangeArrowheads="1"/>
            </p:cNvSpPr>
            <p:nvPr/>
          </p:nvSpPr>
          <p:spPr bwMode="auto">
            <a:xfrm>
              <a:off x="1687513" y="2517777"/>
              <a:ext cx="130175" cy="155575"/>
            </a:xfrm>
            <a:custGeom>
              <a:avLst/>
              <a:gdLst>
                <a:gd name="T0" fmla="*/ 121469 w 130870"/>
                <a:gd name="T1" fmla="*/ 0 h 155411"/>
                <a:gd name="T2" fmla="*/ 0 w 130870"/>
                <a:gd name="T3" fmla="*/ 0 h 155411"/>
                <a:gd name="T4" fmla="*/ 0 w 130870"/>
                <a:gd name="T5" fmla="*/ 157723 h 155411"/>
                <a:gd name="T6" fmla="*/ 121469 w 130870"/>
                <a:gd name="T7" fmla="*/ 157723 h 155411"/>
                <a:gd name="T8" fmla="*/ 121469 w 130870"/>
                <a:gd name="T9" fmla="*/ 0 h 1554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870"/>
                <a:gd name="T16" fmla="*/ 0 h 155411"/>
                <a:gd name="T17" fmla="*/ 130870 w 130870"/>
                <a:gd name="T18" fmla="*/ 155411 h 1554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19" name="object 24"/>
            <p:cNvSpPr>
              <a:spLocks noChangeArrowheads="1"/>
            </p:cNvSpPr>
            <p:nvPr/>
          </p:nvSpPr>
          <p:spPr bwMode="auto">
            <a:xfrm>
              <a:off x="1531938" y="2517776"/>
              <a:ext cx="441325" cy="441325"/>
            </a:xfrm>
            <a:custGeom>
              <a:avLst/>
              <a:gdLst>
                <a:gd name="T0" fmla="*/ 153599 w 441695"/>
                <a:gd name="T1" fmla="*/ 0 h 441694"/>
                <a:gd name="T2" fmla="*/ 282944 w 441695"/>
                <a:gd name="T3" fmla="*/ 0 h 441694"/>
                <a:gd name="T4" fmla="*/ 282944 w 441695"/>
                <a:gd name="T5" fmla="*/ 153602 h 441694"/>
                <a:gd name="T6" fmla="*/ 436543 w 441695"/>
                <a:gd name="T7" fmla="*/ 153602 h 441694"/>
                <a:gd name="T8" fmla="*/ 436543 w 441695"/>
                <a:gd name="T9" fmla="*/ 282951 h 441694"/>
                <a:gd name="T10" fmla="*/ 282944 w 441695"/>
                <a:gd name="T11" fmla="*/ 282951 h 441694"/>
                <a:gd name="T12" fmla="*/ 282944 w 441695"/>
                <a:gd name="T13" fmla="*/ 436556 h 441694"/>
                <a:gd name="T14" fmla="*/ 153599 w 441695"/>
                <a:gd name="T15" fmla="*/ 436556 h 441694"/>
                <a:gd name="T16" fmla="*/ 153599 w 441695"/>
                <a:gd name="T17" fmla="*/ 282951 h 441694"/>
                <a:gd name="T18" fmla="*/ 0 w 441695"/>
                <a:gd name="T19" fmla="*/ 282951 h 441694"/>
                <a:gd name="T20" fmla="*/ 0 w 441695"/>
                <a:gd name="T21" fmla="*/ 153602 h 441694"/>
                <a:gd name="T22" fmla="*/ 153599 w 441695"/>
                <a:gd name="T23" fmla="*/ 153602 h 441694"/>
                <a:gd name="T24" fmla="*/ 153599 w 441695"/>
                <a:gd name="T25" fmla="*/ 0 h 4416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1695"/>
                <a:gd name="T40" fmla="*/ 0 h 441694"/>
                <a:gd name="T41" fmla="*/ 441695 w 441695"/>
                <a:gd name="T42" fmla="*/ 441694 h 44169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808"/>
            </a:p>
          </p:txBody>
        </p:sp>
        <p:sp>
          <p:nvSpPr>
            <p:cNvPr id="20" name="object 25"/>
            <p:cNvSpPr>
              <a:spLocks noChangeArrowheads="1"/>
            </p:cNvSpPr>
            <p:nvPr/>
          </p:nvSpPr>
          <p:spPr bwMode="auto">
            <a:xfrm>
              <a:off x="1555750" y="2557464"/>
              <a:ext cx="411163" cy="28733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endParaRPr lang="en-US" sz="1808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21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8" y="142059"/>
            <a:ext cx="742106" cy="84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43296" y="5790833"/>
            <a:ext cx="5350800" cy="46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10" dirty="0">
                <a:solidFill>
                  <a:srgbClr val="0000FF"/>
                </a:solidFill>
              </a:rPr>
              <a:t>RSJD dr. </a:t>
            </a:r>
            <a:r>
              <a:rPr lang="en-US" sz="2410" dirty="0" err="1">
                <a:solidFill>
                  <a:srgbClr val="0000FF"/>
                </a:solidFill>
              </a:rPr>
              <a:t>Arif</a:t>
            </a:r>
            <a:r>
              <a:rPr lang="en-US" sz="2410" dirty="0">
                <a:solidFill>
                  <a:srgbClr val="0000FF"/>
                </a:solidFill>
              </a:rPr>
              <a:t> </a:t>
            </a:r>
            <a:r>
              <a:rPr lang="en-US" sz="2410" dirty="0" err="1">
                <a:solidFill>
                  <a:srgbClr val="0000FF"/>
                </a:solidFill>
              </a:rPr>
              <a:t>Zainudin</a:t>
            </a:r>
            <a:r>
              <a:rPr lang="en-US" sz="2410" dirty="0">
                <a:solidFill>
                  <a:srgbClr val="0000FF"/>
                </a:solidFill>
              </a:rPr>
              <a:t> Surakarta</a:t>
            </a:r>
            <a:endParaRPr lang="id-ID" sz="2410" dirty="0">
              <a:solidFill>
                <a:srgbClr val="0000FF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1" r="22811"/>
          <a:stretch>
            <a:fillRect/>
          </a:stretch>
        </p:blipFill>
        <p:spPr>
          <a:xfrm>
            <a:off x="717352" y="695091"/>
            <a:ext cx="5325943" cy="5327537"/>
          </a:xfr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FBAB08B8-3DB3-4637-AE23-B8DB96D9FCEC}"/>
              </a:ext>
            </a:extLst>
          </p:cNvPr>
          <p:cNvSpPr txBox="1">
            <a:spLocks/>
          </p:cNvSpPr>
          <p:nvPr/>
        </p:nvSpPr>
        <p:spPr>
          <a:xfrm>
            <a:off x="7321555" y="2016484"/>
            <a:ext cx="4050148" cy="1025417"/>
          </a:xfrm>
          <a:prstGeom prst="rect">
            <a:avLst/>
          </a:prstGeom>
        </p:spPr>
        <p:txBody>
          <a:bodyPr vert="horz" lIns="91821" tIns="45911" rIns="91821" bIns="45911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6025" dirty="0" smtClean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FEBRUARI</a:t>
            </a:r>
            <a:endParaRPr lang="en-IN" sz="6025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="" xmlns:a16="http://schemas.microsoft.com/office/drawing/2014/main" id="{FBAB08B8-3DB3-4637-AE23-B8DB96D9FCEC}"/>
              </a:ext>
            </a:extLst>
          </p:cNvPr>
          <p:cNvSpPr txBox="1">
            <a:spLocks/>
          </p:cNvSpPr>
          <p:nvPr/>
        </p:nvSpPr>
        <p:spPr>
          <a:xfrm>
            <a:off x="7954743" y="3275051"/>
            <a:ext cx="1975258" cy="1025417"/>
          </a:xfrm>
          <a:prstGeom prst="rect">
            <a:avLst/>
          </a:prstGeom>
        </p:spPr>
        <p:txBody>
          <a:bodyPr vert="horz" lIns="91821" tIns="45911" rIns="91821" bIns="45911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25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494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1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1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11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8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8" dirty="0"/>
              <a:t>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05272" y="201216"/>
            <a:ext cx="7200801" cy="777427"/>
            <a:chOff x="305272" y="201216"/>
            <a:chExt cx="7038985" cy="1167820"/>
          </a:xfrm>
        </p:grpSpPr>
        <p:sp>
          <p:nvSpPr>
            <p:cNvPr id="13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eeform: Shape 71"/>
            <p:cNvSpPr/>
            <p:nvPr/>
          </p:nvSpPr>
          <p:spPr>
            <a:xfrm flipV="1">
              <a:off x="1454779" y="295553"/>
              <a:ext cx="5889478" cy="979140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ame 14"/>
            <p:cNvSpPr/>
            <p:nvPr/>
          </p:nvSpPr>
          <p:spPr>
            <a:xfrm>
              <a:off x="305272" y="201216"/>
              <a:ext cx="1224135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001" y="395891"/>
              <a:ext cx="784675" cy="7784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50" b="1" dirty="0" smtClean="0">
                  <a:solidFill>
                    <a:schemeClr val="tx2"/>
                  </a:solidFill>
                </a:rPr>
                <a:t>1</a:t>
              </a:r>
              <a:endParaRPr lang="en-US" sz="4050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74509" y="428370"/>
              <a:ext cx="5244299" cy="69349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CAPAIAN KINERJA PELAYANAN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773780"/>
              </p:ext>
            </p:extLst>
          </p:nvPr>
        </p:nvGraphicFramePr>
        <p:xfrm>
          <a:off x="931409" y="1124744"/>
          <a:ext cx="6030565" cy="532858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84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6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0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2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NO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E8E6A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JENIS KEGIATAN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E8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Lucida Sans" pitchFamily="34" charset="0"/>
                          <a:ea typeface="+mn-ea"/>
                          <a:cs typeface="+mn-cs"/>
                        </a:rPr>
                        <a:t>BULAN</a:t>
                      </a:r>
                      <a:endParaRPr lang="en-US" sz="1200" dirty="0"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E8E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239">
                <a:tc vMerge="1"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JANUARI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00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239">
                <a:tc gridSpan="3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RAWAT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 JALAN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PENGUNJUNG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3.836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4" marB="0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KUNJUNGAN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7.876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4" marB="0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239">
                <a:tc gridSpan="3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RAWAT INAP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7" marB="4572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KAPASITAS  TT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297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PASIEN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 KELUAR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268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BOR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69,28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4</a:t>
                      </a:r>
                      <a:endParaRPr lang="en-US" sz="1200" b="1" dirty="0" smtClean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LOS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TOI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LAMA DIRAWAT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7.498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HARI PERAWATAN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6.379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975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</a:rPr>
                        <a:t>PASIEN MENINGGAL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Lucida Sans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Lucida Sans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6" marR="91436" marT="45722" marB="45722"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14988559"/>
              </p:ext>
            </p:extLst>
          </p:nvPr>
        </p:nvGraphicFramePr>
        <p:xfrm>
          <a:off x="647204" y="1268760"/>
          <a:ext cx="11250433" cy="49407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58903"/>
                <a:gridCol w="3887479"/>
                <a:gridCol w="3255763"/>
                <a:gridCol w="3248288"/>
              </a:tblGrid>
              <a:tr h="960555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CARA BAYAR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PELAYANAN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</a:tr>
              <a:tr h="9605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JALAN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</a:tr>
              <a:tr h="603922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UMUM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1.968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03922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0" algn="l"/>
                        </a:tabLst>
                      </a:pPr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marL="0" indent="0" algn="l">
                        <a:tabLst>
                          <a:tab pos="0" algn="l"/>
                        </a:tabLst>
                      </a:pPr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NPBI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03922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PBI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03922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JKD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03922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BKMKS</a:t>
                      </a:r>
                      <a:endParaRPr lang="en-US" sz="2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826" marR="182826" marT="68844" marB="688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7164" y="260648"/>
            <a:ext cx="9217024" cy="777427"/>
            <a:chOff x="305272" y="201216"/>
            <a:chExt cx="8288298" cy="1167820"/>
          </a:xfrm>
        </p:grpSpPr>
        <p:sp>
          <p:nvSpPr>
            <p:cNvPr id="12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71"/>
            <p:cNvSpPr/>
            <p:nvPr/>
          </p:nvSpPr>
          <p:spPr>
            <a:xfrm flipV="1">
              <a:off x="1454778" y="295550"/>
              <a:ext cx="7138792" cy="979140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Frame 13"/>
            <p:cNvSpPr/>
            <p:nvPr/>
          </p:nvSpPr>
          <p:spPr>
            <a:xfrm>
              <a:off x="305272" y="201216"/>
              <a:ext cx="1224135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001" y="395891"/>
              <a:ext cx="784675" cy="7784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2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9433" y="395692"/>
              <a:ext cx="6770670" cy="69349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PELAYANAN BERDASARKAN CARA BAYAR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824180"/>
              </p:ext>
            </p:extLst>
          </p:nvPr>
        </p:nvGraphicFramePr>
        <p:xfrm>
          <a:off x="439936" y="908720"/>
          <a:ext cx="10288388" cy="5816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14572"/>
                <a:gridCol w="3586298"/>
                <a:gridCol w="3182477"/>
                <a:gridCol w="2805041"/>
              </a:tblGrid>
              <a:tr h="2902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KOTA ASAL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</a:p>
                  </a:txBody>
                  <a:tcPr marL="182680" marR="182680" marT="68832" marB="68832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</a:tr>
              <a:tr h="276546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INAP</a:t>
                      </a: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 JALAN</a:t>
                      </a:r>
                    </a:p>
                  </a:txBody>
                  <a:tcPr marL="182680" marR="182680" marT="68832" marB="68832" anchor="ctr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SURAKARTA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641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WONOGIRI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186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SUKOHARJO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676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KARANGANYAR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710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SRAGEN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699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BOYOLALI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355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KLATEN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BLORA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GROBOGAN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LL</a:t>
                      </a:r>
                      <a:r>
                        <a:rPr lang="en-US" sz="1000" b="1" baseline="0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JATENG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138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NGAWI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MAGETAN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MADIUN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PONOROGO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PACITAN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BOJONEGORO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LL JATIM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163</a:t>
                      </a:r>
                    </a:p>
                  </a:txBody>
                  <a:tcPr marL="0" marR="0" marT="0" marB="0" anchor="b"/>
                </a:tc>
              </a:tr>
              <a:tr h="2765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000" b="1" baseline="0" dirty="0" smtClean="0">
                          <a:solidFill>
                            <a:srgbClr val="0C0C0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 JATIM</a:t>
                      </a:r>
                      <a:endParaRPr lang="en-US" sz="1000" b="1" dirty="0">
                        <a:solidFill>
                          <a:srgbClr val="0C0C0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0" marR="182680" marT="68832" marB="6883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15156" y="44624"/>
            <a:ext cx="8568952" cy="792088"/>
            <a:chOff x="305272" y="201216"/>
            <a:chExt cx="7813273" cy="1167820"/>
          </a:xfrm>
        </p:grpSpPr>
        <p:sp>
          <p:nvSpPr>
            <p:cNvPr id="11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71"/>
            <p:cNvSpPr/>
            <p:nvPr/>
          </p:nvSpPr>
          <p:spPr>
            <a:xfrm flipV="1">
              <a:off x="1454778" y="295549"/>
              <a:ext cx="6663767" cy="979140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ame 12"/>
            <p:cNvSpPr/>
            <p:nvPr/>
          </p:nvSpPr>
          <p:spPr>
            <a:xfrm>
              <a:off x="305272" y="201216"/>
              <a:ext cx="1149506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001" y="395891"/>
              <a:ext cx="695339" cy="7784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3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29433" y="395692"/>
              <a:ext cx="6000886" cy="69349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KUNJUNGAN BERDASARKAN WILAYAH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2"/>
          <p:cNvSpPr>
            <a:spLocks noGrp="1"/>
          </p:cNvSpPr>
          <p:nvPr>
            <p:ph type="title"/>
          </p:nvPr>
        </p:nvSpPr>
        <p:spPr>
          <a:xfrm>
            <a:off x="914985" y="794457"/>
            <a:ext cx="10345399" cy="494293"/>
          </a:xfrm>
          <a:solidFill>
            <a:srgbClr val="FFFF9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9" b="1" dirty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0898" y="280400"/>
            <a:ext cx="2383346" cy="412037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142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89724" y="1741911"/>
            <a:ext cx="1963995" cy="3511765"/>
            <a:chOff x="7561950" y="1420808"/>
            <a:chExt cx="2200897" cy="3287396"/>
          </a:xfrm>
        </p:grpSpPr>
        <p:grpSp>
          <p:nvGrpSpPr>
            <p:cNvPr id="11" name="Group 10"/>
            <p:cNvGrpSpPr/>
            <p:nvPr/>
          </p:nvGrpSpPr>
          <p:grpSpPr>
            <a:xfrm>
              <a:off x="7561950" y="1420808"/>
              <a:ext cx="2200897" cy="582181"/>
              <a:chOff x="7561947" y="1420807"/>
              <a:chExt cx="2200897" cy="582181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561947" y="1420807"/>
                <a:ext cx="337762" cy="339648"/>
                <a:chOff x="11596033" y="4810628"/>
                <a:chExt cx="353171" cy="367743"/>
              </a:xfrm>
            </p:grpSpPr>
            <p:sp>
              <p:nvSpPr>
                <p:cNvPr id="16" name="Teardrop 15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FF6600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7993070" y="1456391"/>
                <a:ext cx="1769774" cy="546597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KARANGANYAR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710</a:t>
                </a:r>
                <a:endParaRPr lang="en-US" sz="1606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606569" y="2150891"/>
              <a:ext cx="342805" cy="361498"/>
              <a:chOff x="11596033" y="4810628"/>
              <a:chExt cx="353171" cy="367743"/>
            </a:xfrm>
          </p:grpSpPr>
          <p:sp>
            <p:nvSpPr>
              <p:cNvPr id="39" name="Teardrop 3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8003959" y="2192192"/>
              <a:ext cx="1735104" cy="4565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SURAKARTA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641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578082" y="2872739"/>
              <a:ext cx="353171" cy="367743"/>
              <a:chOff x="11596033" y="4810628"/>
              <a:chExt cx="353171" cy="367743"/>
            </a:xfrm>
          </p:grpSpPr>
          <p:sp>
            <p:nvSpPr>
              <p:cNvPr id="26" name="Teardrop 2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8047810" y="2907835"/>
              <a:ext cx="1691252" cy="456599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SRAGEN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699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7606918" y="3561497"/>
              <a:ext cx="353171" cy="367743"/>
              <a:chOff x="11596033" y="4810628"/>
              <a:chExt cx="353171" cy="367743"/>
            </a:xfrm>
          </p:grpSpPr>
          <p:sp>
            <p:nvSpPr>
              <p:cNvPr id="33" name="Teardrop 3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8014977" y="3574839"/>
              <a:ext cx="1724084" cy="45659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SUKOHARJO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676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7601382" y="4251605"/>
              <a:ext cx="2136875" cy="456599"/>
              <a:chOff x="7601382" y="4347538"/>
              <a:chExt cx="2136875" cy="45659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01382" y="4350068"/>
                <a:ext cx="353171" cy="367743"/>
                <a:chOff x="11596033" y="4810628"/>
                <a:chExt cx="353171" cy="367743"/>
              </a:xfrm>
            </p:grpSpPr>
            <p:sp>
              <p:nvSpPr>
                <p:cNvPr id="47" name="Teardrop 46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993068" y="4347538"/>
                <a:ext cx="1745189" cy="45659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BOYOLALI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355</a:t>
                </a:r>
                <a:endParaRPr lang="en-US" sz="1606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364933" y="1753244"/>
            <a:ext cx="7559429" cy="4395505"/>
            <a:chOff x="3510432" y="1485145"/>
            <a:chExt cx="6864050" cy="3694942"/>
          </a:xfrm>
        </p:grpSpPr>
        <p:pic>
          <p:nvPicPr>
            <p:cNvPr id="6" name="Content Placeholder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432" y="1485145"/>
              <a:ext cx="6864050" cy="369494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grpSp>
          <p:nvGrpSpPr>
            <p:cNvPr id="7" name="Group 6"/>
            <p:cNvGrpSpPr/>
            <p:nvPr/>
          </p:nvGrpSpPr>
          <p:grpSpPr>
            <a:xfrm>
              <a:off x="8850070" y="4122189"/>
              <a:ext cx="328711" cy="326368"/>
              <a:chOff x="11467437" y="1659304"/>
              <a:chExt cx="353171" cy="367743"/>
            </a:xfrm>
          </p:grpSpPr>
          <p:sp>
            <p:nvSpPr>
              <p:cNvPr id="44" name="Teardrop 43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45255" y="3399579"/>
              <a:ext cx="328711" cy="326368"/>
              <a:chOff x="11596033" y="4810628"/>
              <a:chExt cx="353171" cy="367743"/>
            </a:xfrm>
          </p:grpSpPr>
          <p:sp>
            <p:nvSpPr>
              <p:cNvPr id="89" name="Teardrop 8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66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431177" y="2313656"/>
              <a:ext cx="328711" cy="326368"/>
              <a:chOff x="11596033" y="4810628"/>
              <a:chExt cx="353171" cy="367743"/>
            </a:xfrm>
          </p:grpSpPr>
          <p:sp>
            <p:nvSpPr>
              <p:cNvPr id="19" name="Teardrop 1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00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8704156" y="3037189"/>
              <a:ext cx="328711" cy="326368"/>
              <a:chOff x="11596033" y="4810628"/>
              <a:chExt cx="353171" cy="367743"/>
            </a:xfrm>
          </p:grpSpPr>
          <p:sp>
            <p:nvSpPr>
              <p:cNvPr id="30" name="Teardrop 2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442613" y="3621429"/>
              <a:ext cx="328711" cy="326368"/>
              <a:chOff x="11596033" y="4810628"/>
              <a:chExt cx="353171" cy="367743"/>
            </a:xfrm>
          </p:grpSpPr>
          <p:sp>
            <p:nvSpPr>
              <p:cNvPr id="36" name="Teardrop 3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8217916" y="3223051"/>
              <a:ext cx="328711" cy="326368"/>
              <a:chOff x="11596033" y="4810628"/>
              <a:chExt cx="353171" cy="367743"/>
            </a:xfrm>
          </p:grpSpPr>
          <p:sp>
            <p:nvSpPr>
              <p:cNvPr id="43" name="Teardrop 4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978796" y="2735153"/>
              <a:ext cx="328711" cy="326368"/>
              <a:chOff x="11596033" y="4810628"/>
              <a:chExt cx="353171" cy="367743"/>
            </a:xfrm>
          </p:grpSpPr>
          <p:sp>
            <p:nvSpPr>
              <p:cNvPr id="51" name="Teardrop 50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7740343" y="3345504"/>
              <a:ext cx="328711" cy="326368"/>
              <a:chOff x="11596033" y="4810628"/>
              <a:chExt cx="353171" cy="367743"/>
            </a:xfrm>
          </p:grpSpPr>
          <p:sp>
            <p:nvSpPr>
              <p:cNvPr id="54" name="Teardrop 53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9594664" y="2150471"/>
              <a:ext cx="328711" cy="326369"/>
              <a:chOff x="11596033" y="4810628"/>
              <a:chExt cx="353171" cy="367744"/>
            </a:xfrm>
          </p:grpSpPr>
          <p:sp>
            <p:nvSpPr>
              <p:cNvPr id="63" name="Teardrop 62"/>
              <p:cNvSpPr/>
              <p:nvPr/>
            </p:nvSpPr>
            <p:spPr>
              <a:xfrm rot="8222429">
                <a:off x="11596033" y="4810628"/>
                <a:ext cx="353171" cy="367744"/>
              </a:xfrm>
              <a:prstGeom prst="teardrop">
                <a:avLst>
                  <a:gd name="adj" fmla="val 196288"/>
                </a:avLst>
              </a:prstGeom>
              <a:solidFill>
                <a:srgbClr val="A50021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6697995" y="1927873"/>
              <a:ext cx="353171" cy="367743"/>
              <a:chOff x="11596033" y="4810628"/>
              <a:chExt cx="353171" cy="367743"/>
            </a:xfrm>
          </p:grpSpPr>
          <p:sp>
            <p:nvSpPr>
              <p:cNvPr id="100" name="Teardrop 9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66FF33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0109987" y="1703230"/>
            <a:ext cx="1796682" cy="3603339"/>
            <a:chOff x="10109987" y="1703230"/>
            <a:chExt cx="1796682" cy="3309896"/>
          </a:xfrm>
        </p:grpSpPr>
        <p:grpSp>
          <p:nvGrpSpPr>
            <p:cNvPr id="79" name="Group 78"/>
            <p:cNvGrpSpPr/>
            <p:nvPr/>
          </p:nvGrpSpPr>
          <p:grpSpPr>
            <a:xfrm>
              <a:off x="10179548" y="4551162"/>
              <a:ext cx="1583104" cy="461964"/>
              <a:chOff x="2537520" y="5693765"/>
              <a:chExt cx="1774062" cy="517688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537520" y="5693765"/>
                <a:ext cx="353171" cy="367743"/>
                <a:chOff x="11467437" y="1659304"/>
                <a:chExt cx="353171" cy="367743"/>
              </a:xfrm>
            </p:grpSpPr>
            <p:sp>
              <p:nvSpPr>
                <p:cNvPr id="93" name="Teardrop 92"/>
                <p:cNvSpPr/>
                <p:nvPr/>
              </p:nvSpPr>
              <p:spPr>
                <a:xfrm rot="8222429">
                  <a:off x="11467437" y="1659304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0000FF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11536010" y="1730313"/>
                  <a:ext cx="210281" cy="1701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88" name="TextBox 87"/>
              <p:cNvSpPr txBox="1"/>
              <p:nvPr/>
            </p:nvSpPr>
            <p:spPr>
              <a:xfrm>
                <a:off x="2959085" y="5709369"/>
                <a:ext cx="1352497" cy="502084"/>
              </a:xfrm>
              <a:prstGeom prst="rect">
                <a:avLst/>
              </a:prstGeom>
              <a:solidFill>
                <a:srgbClr val="1302E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WONOGIRI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186</a:t>
                </a:r>
                <a:endParaRPr lang="en-US" sz="1606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10114751" y="2381696"/>
              <a:ext cx="1647901" cy="459593"/>
              <a:chOff x="3611471" y="5778045"/>
              <a:chExt cx="2125281" cy="530725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3611471" y="5778045"/>
                <a:ext cx="353171" cy="367743"/>
                <a:chOff x="11596033" y="4810628"/>
                <a:chExt cx="353171" cy="367743"/>
              </a:xfrm>
            </p:grpSpPr>
            <p:sp>
              <p:nvSpPr>
                <p:cNvPr id="57" name="Teardrop 56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800080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95" name="TextBox 94"/>
              <p:cNvSpPr txBox="1"/>
              <p:nvPr/>
            </p:nvSpPr>
            <p:spPr>
              <a:xfrm>
                <a:off x="4001649" y="5791386"/>
                <a:ext cx="1735103" cy="517384"/>
              </a:xfrm>
              <a:prstGeom prst="rect">
                <a:avLst/>
              </a:prstGeom>
              <a:solidFill>
                <a:srgbClr val="80008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KLATEN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99</a:t>
                </a:r>
                <a:endParaRPr lang="en-US" sz="1606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10124028" y="1703230"/>
              <a:ext cx="1638624" cy="470150"/>
              <a:chOff x="3657078" y="5749658"/>
              <a:chExt cx="2159200" cy="583115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657078" y="5749658"/>
                <a:ext cx="353171" cy="367743"/>
                <a:chOff x="11596033" y="4810628"/>
                <a:chExt cx="353171" cy="367743"/>
              </a:xfrm>
            </p:grpSpPr>
            <p:sp>
              <p:nvSpPr>
                <p:cNvPr id="23" name="Teardrop 22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FF0000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97" name="TextBox 96"/>
              <p:cNvSpPr txBox="1"/>
              <p:nvPr/>
            </p:nvSpPr>
            <p:spPr>
              <a:xfrm>
                <a:off x="4081174" y="5777079"/>
                <a:ext cx="1735104" cy="5556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GROBOGAN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25</a:t>
                </a:r>
                <a:endParaRPr lang="en-US" sz="1606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0109987" y="3850802"/>
              <a:ext cx="1796682" cy="463418"/>
              <a:chOff x="154960" y="5317730"/>
              <a:chExt cx="1796682" cy="463418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54960" y="5317730"/>
                <a:ext cx="315156" cy="328160"/>
                <a:chOff x="11596033" y="4810628"/>
                <a:chExt cx="353171" cy="367743"/>
              </a:xfrm>
            </p:grpSpPr>
            <p:sp>
              <p:nvSpPr>
                <p:cNvPr id="60" name="Teardrop 59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66FF33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102" name="TextBox 101"/>
              <p:cNvSpPr txBox="1"/>
              <p:nvPr/>
            </p:nvSpPr>
            <p:spPr>
              <a:xfrm>
                <a:off x="539678" y="5333108"/>
                <a:ext cx="1411964" cy="448040"/>
              </a:xfrm>
              <a:prstGeom prst="rect">
                <a:avLst/>
              </a:prstGeom>
              <a:solidFill>
                <a:srgbClr val="66FF33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LAIN JATENG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tx2"/>
                    </a:solidFill>
                    <a:latin typeface="Verdana" pitchFamily="34" charset="0"/>
                    <a:ea typeface="Verdana" pitchFamily="34" charset="0"/>
                  </a:rPr>
                  <a:t>138</a:t>
                </a:r>
                <a:endParaRPr lang="en-US" sz="1606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10118794" y="3065127"/>
              <a:ext cx="1643858" cy="488342"/>
              <a:chOff x="8532994" y="5418493"/>
              <a:chExt cx="1967035" cy="517174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8532994" y="5418493"/>
                <a:ext cx="353171" cy="367743"/>
                <a:chOff x="11596033" y="4810628"/>
                <a:chExt cx="353171" cy="367743"/>
              </a:xfrm>
            </p:grpSpPr>
            <p:sp>
              <p:nvSpPr>
                <p:cNvPr id="66" name="Teardrop 65"/>
                <p:cNvSpPr/>
                <p:nvPr/>
              </p:nvSpPr>
              <p:spPr>
                <a:xfrm rot="8222429">
                  <a:off x="11596033" y="4810628"/>
                  <a:ext cx="353171" cy="367743"/>
                </a:xfrm>
                <a:prstGeom prst="teardrop">
                  <a:avLst>
                    <a:gd name="adj" fmla="val 196288"/>
                  </a:avLst>
                </a:prstGeom>
                <a:solidFill>
                  <a:srgbClr val="A50021"/>
                </a:solidFill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1693872" y="4909755"/>
                  <a:ext cx="157492" cy="1819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6"/>
                </a:p>
              </p:txBody>
            </p:sp>
          </p:grpSp>
          <p:sp>
            <p:nvSpPr>
              <p:cNvPr id="104" name="TextBox 103"/>
              <p:cNvSpPr txBox="1"/>
              <p:nvPr/>
            </p:nvSpPr>
            <p:spPr>
              <a:xfrm>
                <a:off x="8937255" y="5461174"/>
                <a:ext cx="1562774" cy="474493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49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BLORA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6" b="1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</a:rPr>
                  <a:t>29</a:t>
                </a:r>
                <a:endParaRPr lang="en-US" sz="1606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578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7" name="Title 2"/>
          <p:cNvSpPr txBox="1">
            <a:spLocks/>
          </p:cNvSpPr>
          <p:nvPr/>
        </p:nvSpPr>
        <p:spPr>
          <a:xfrm>
            <a:off x="2135870" y="266098"/>
            <a:ext cx="8292545" cy="49429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0092" tIns="45045" rIns="90092" bIns="45045" rtlCol="0" anchor="b">
            <a:normAutofit/>
          </a:bodyPr>
          <a:lstStyle>
            <a:lvl1pPr algn="l" defTabSz="100958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9" b="1" dirty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35236" y="1493921"/>
            <a:ext cx="1948180" cy="4221925"/>
            <a:chOff x="134750" y="1526079"/>
            <a:chExt cx="2183175" cy="4731184"/>
          </a:xfrm>
        </p:grpSpPr>
        <p:grpSp>
          <p:nvGrpSpPr>
            <p:cNvPr id="91" name="Group 90"/>
            <p:cNvGrpSpPr/>
            <p:nvPr/>
          </p:nvGrpSpPr>
          <p:grpSpPr>
            <a:xfrm>
              <a:off x="140812" y="1526079"/>
              <a:ext cx="337762" cy="339648"/>
              <a:chOff x="11596033" y="4810628"/>
              <a:chExt cx="353171" cy="367743"/>
            </a:xfrm>
          </p:grpSpPr>
          <p:sp>
            <p:nvSpPr>
              <p:cNvPr id="94" name="Teardrop 93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66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571934" y="1561663"/>
              <a:ext cx="1745188" cy="54659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LAIN JATIM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163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63237" y="2216212"/>
              <a:ext cx="342805" cy="361498"/>
              <a:chOff x="11596033" y="4810628"/>
              <a:chExt cx="353171" cy="367743"/>
            </a:xfrm>
          </p:grpSpPr>
          <p:sp>
            <p:nvSpPr>
              <p:cNvPr id="89" name="Teardrop 8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60626" y="2257513"/>
              <a:ext cx="1735104" cy="5465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NGAWI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78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34750" y="2938062"/>
              <a:ext cx="353171" cy="367743"/>
              <a:chOff x="11596033" y="4810628"/>
              <a:chExt cx="353171" cy="367743"/>
            </a:xfrm>
          </p:grpSpPr>
          <p:sp>
            <p:nvSpPr>
              <p:cNvPr id="87" name="Teardrop 86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04477" y="2973157"/>
              <a:ext cx="1691253" cy="546597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MAGETAN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72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63584" y="3626820"/>
              <a:ext cx="353171" cy="367743"/>
              <a:chOff x="11596033" y="4810628"/>
              <a:chExt cx="353171" cy="367743"/>
            </a:xfrm>
          </p:grpSpPr>
          <p:sp>
            <p:nvSpPr>
              <p:cNvPr id="83" name="Teardrop 8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571646" y="3640161"/>
              <a:ext cx="1724083" cy="54659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PONOROGO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24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158052" y="4319456"/>
              <a:ext cx="353171" cy="367743"/>
              <a:chOff x="11596033" y="4810628"/>
              <a:chExt cx="353171" cy="367743"/>
            </a:xfrm>
          </p:grpSpPr>
          <p:sp>
            <p:nvSpPr>
              <p:cNvPr id="81" name="Teardrop 80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549738" y="4316926"/>
              <a:ext cx="1745190" cy="5465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MADIUN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26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61256" y="5023129"/>
              <a:ext cx="353171" cy="367743"/>
              <a:chOff x="11467437" y="1659304"/>
              <a:chExt cx="353171" cy="367743"/>
            </a:xfrm>
          </p:grpSpPr>
          <p:sp>
            <p:nvSpPr>
              <p:cNvPr id="100" name="Teardrop 99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582821" y="5038733"/>
              <a:ext cx="1735104" cy="546597"/>
            </a:xfrm>
            <a:prstGeom prst="rect">
              <a:avLst/>
            </a:prstGeom>
            <a:solidFill>
              <a:srgbClr val="1302EE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PACITAN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22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71312" y="5697325"/>
              <a:ext cx="353171" cy="367743"/>
              <a:chOff x="11596033" y="4810628"/>
              <a:chExt cx="353171" cy="367743"/>
            </a:xfrm>
          </p:grpSpPr>
          <p:sp>
            <p:nvSpPr>
              <p:cNvPr id="106" name="Teardrop 10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561489" y="5710666"/>
              <a:ext cx="1735104" cy="546597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BOJONEGORO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7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0121" y="1483206"/>
            <a:ext cx="8440063" cy="4444854"/>
            <a:chOff x="3664571" y="1477098"/>
            <a:chExt cx="9746157" cy="5300183"/>
          </a:xfrm>
        </p:grpSpPr>
        <p:pic>
          <p:nvPicPr>
            <p:cNvPr id="14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571" y="1477098"/>
              <a:ext cx="9746157" cy="53001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09" name="Group 108"/>
            <p:cNvGrpSpPr/>
            <p:nvPr/>
          </p:nvGrpSpPr>
          <p:grpSpPr>
            <a:xfrm>
              <a:off x="9090248" y="3957365"/>
              <a:ext cx="337762" cy="339648"/>
              <a:chOff x="11596033" y="4810628"/>
              <a:chExt cx="353171" cy="367743"/>
            </a:xfrm>
          </p:grpSpPr>
          <p:sp>
            <p:nvSpPr>
              <p:cNvPr id="110" name="Teardrop 10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66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985792" y="2851724"/>
              <a:ext cx="342805" cy="361498"/>
              <a:chOff x="11596033" y="4810628"/>
              <a:chExt cx="353171" cy="367743"/>
            </a:xfrm>
          </p:grpSpPr>
          <p:sp>
            <p:nvSpPr>
              <p:cNvPr id="113" name="Teardrop 11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27588" y="3358204"/>
              <a:ext cx="353171" cy="367743"/>
              <a:chOff x="11596033" y="4810628"/>
              <a:chExt cx="353171" cy="367743"/>
            </a:xfrm>
          </p:grpSpPr>
          <p:sp>
            <p:nvSpPr>
              <p:cNvPr id="116" name="Teardrop 11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5488165" y="3907926"/>
              <a:ext cx="353171" cy="367743"/>
              <a:chOff x="11596033" y="4810628"/>
              <a:chExt cx="353171" cy="367743"/>
            </a:xfrm>
          </p:grpSpPr>
          <p:sp>
            <p:nvSpPr>
              <p:cNvPr id="119" name="Teardrop 11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717573" y="3287172"/>
              <a:ext cx="353171" cy="367743"/>
              <a:chOff x="11596033" y="4810628"/>
              <a:chExt cx="353171" cy="367743"/>
            </a:xfrm>
          </p:grpSpPr>
          <p:sp>
            <p:nvSpPr>
              <p:cNvPr id="122" name="Teardrop 121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4121695" y="4418583"/>
              <a:ext cx="353171" cy="367743"/>
              <a:chOff x="11467437" y="1659304"/>
              <a:chExt cx="353171" cy="367743"/>
            </a:xfrm>
          </p:grpSpPr>
          <p:sp>
            <p:nvSpPr>
              <p:cNvPr id="125" name="Teardrop 124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5462241" y="2553772"/>
              <a:ext cx="353171" cy="367743"/>
              <a:chOff x="11596033" y="4810628"/>
              <a:chExt cx="353171" cy="367743"/>
            </a:xfrm>
          </p:grpSpPr>
          <p:sp>
            <p:nvSpPr>
              <p:cNvPr id="128" name="Teardrop 127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12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2"/>
          <p:cNvSpPr>
            <a:spLocks noGrp="1"/>
          </p:cNvSpPr>
          <p:nvPr>
            <p:ph type="title"/>
          </p:nvPr>
        </p:nvSpPr>
        <p:spPr>
          <a:xfrm>
            <a:off x="914985" y="794457"/>
            <a:ext cx="10345399" cy="494293"/>
          </a:xfrm>
          <a:solidFill>
            <a:srgbClr val="FFFF9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9" b="1" dirty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43108" y="280400"/>
            <a:ext cx="2195795" cy="412037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142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5280" y="2376980"/>
            <a:ext cx="1973630" cy="519516"/>
            <a:chOff x="7561947" y="1420807"/>
            <a:chExt cx="2157657" cy="582181"/>
          </a:xfrm>
        </p:grpSpPr>
        <p:grpSp>
          <p:nvGrpSpPr>
            <p:cNvPr id="15" name="Group 14"/>
            <p:cNvGrpSpPr/>
            <p:nvPr/>
          </p:nvGrpSpPr>
          <p:grpSpPr>
            <a:xfrm>
              <a:off x="7561947" y="1420807"/>
              <a:ext cx="337762" cy="339648"/>
              <a:chOff x="11596033" y="4810628"/>
              <a:chExt cx="353171" cy="367743"/>
            </a:xfrm>
          </p:grpSpPr>
          <p:sp>
            <p:nvSpPr>
              <p:cNvPr id="16" name="Teardrop 1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66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7993070" y="1456391"/>
              <a:ext cx="1726534" cy="54659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KARANGANYAR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38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1175" y="3761059"/>
            <a:ext cx="1951328" cy="524617"/>
            <a:chOff x="163237" y="2216212"/>
            <a:chExt cx="2132493" cy="587898"/>
          </a:xfrm>
        </p:grpSpPr>
        <p:grpSp>
          <p:nvGrpSpPr>
            <p:cNvPr id="38" name="Group 37"/>
            <p:cNvGrpSpPr/>
            <p:nvPr/>
          </p:nvGrpSpPr>
          <p:grpSpPr>
            <a:xfrm>
              <a:off x="163237" y="2216212"/>
              <a:ext cx="342805" cy="361498"/>
              <a:chOff x="11596033" y="4810628"/>
              <a:chExt cx="353171" cy="367743"/>
            </a:xfrm>
          </p:grpSpPr>
          <p:sp>
            <p:nvSpPr>
              <p:cNvPr id="39" name="Teardrop 3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560626" y="2257513"/>
              <a:ext cx="1735104" cy="5465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SURAKARTA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11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2987" y="1689479"/>
            <a:ext cx="2001014" cy="519079"/>
            <a:chOff x="3967108" y="128058"/>
            <a:chExt cx="2160980" cy="581692"/>
          </a:xfrm>
        </p:grpSpPr>
        <p:grpSp>
          <p:nvGrpSpPr>
            <p:cNvPr id="25" name="Group 24"/>
            <p:cNvGrpSpPr/>
            <p:nvPr/>
          </p:nvGrpSpPr>
          <p:grpSpPr>
            <a:xfrm>
              <a:off x="3967108" y="128058"/>
              <a:ext cx="353171" cy="367743"/>
              <a:chOff x="11596033" y="4810628"/>
              <a:chExt cx="353171" cy="367743"/>
            </a:xfrm>
          </p:grpSpPr>
          <p:sp>
            <p:nvSpPr>
              <p:cNvPr id="26" name="Teardrop 2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436835" y="163153"/>
              <a:ext cx="1691253" cy="546597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SRAGEN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47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6508" y="3071107"/>
            <a:ext cx="1947493" cy="499667"/>
            <a:chOff x="196508" y="2954636"/>
            <a:chExt cx="2011745" cy="499667"/>
          </a:xfrm>
        </p:grpSpPr>
        <p:grpSp>
          <p:nvGrpSpPr>
            <p:cNvPr id="32" name="Group 31"/>
            <p:cNvGrpSpPr/>
            <p:nvPr/>
          </p:nvGrpSpPr>
          <p:grpSpPr>
            <a:xfrm>
              <a:off x="196508" y="2954636"/>
              <a:ext cx="315156" cy="328160"/>
              <a:chOff x="11596033" y="4810628"/>
              <a:chExt cx="353171" cy="367743"/>
            </a:xfrm>
          </p:grpSpPr>
          <p:sp>
            <p:nvSpPr>
              <p:cNvPr id="33" name="Teardrop 3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60647" y="2966541"/>
              <a:ext cx="1647606" cy="4877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SUKOHARJO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27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997789" y="3681136"/>
            <a:ext cx="1940216" cy="487762"/>
            <a:chOff x="7601382" y="4347538"/>
            <a:chExt cx="2136875" cy="546597"/>
          </a:xfrm>
        </p:grpSpPr>
        <p:grpSp>
          <p:nvGrpSpPr>
            <p:cNvPr id="46" name="Group 45"/>
            <p:cNvGrpSpPr/>
            <p:nvPr/>
          </p:nvGrpSpPr>
          <p:grpSpPr>
            <a:xfrm>
              <a:off x="7601382" y="4350068"/>
              <a:ext cx="353171" cy="367743"/>
              <a:chOff x="11596033" y="4810628"/>
              <a:chExt cx="353171" cy="367743"/>
            </a:xfrm>
          </p:grpSpPr>
          <p:sp>
            <p:nvSpPr>
              <p:cNvPr id="47" name="Teardrop 46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7993068" y="4347538"/>
              <a:ext cx="1745189" cy="5465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BOYOLALI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29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976706" y="2389596"/>
            <a:ext cx="1924528" cy="501686"/>
            <a:chOff x="2537520" y="5693765"/>
            <a:chExt cx="2156669" cy="562201"/>
          </a:xfrm>
        </p:grpSpPr>
        <p:grpSp>
          <p:nvGrpSpPr>
            <p:cNvPr id="92" name="Group 91"/>
            <p:cNvGrpSpPr/>
            <p:nvPr/>
          </p:nvGrpSpPr>
          <p:grpSpPr>
            <a:xfrm>
              <a:off x="2537520" y="5693765"/>
              <a:ext cx="353171" cy="367743"/>
              <a:chOff x="11467437" y="1659304"/>
              <a:chExt cx="353171" cy="367743"/>
            </a:xfrm>
          </p:grpSpPr>
          <p:sp>
            <p:nvSpPr>
              <p:cNvPr id="93" name="Teardrop 92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2959085" y="5709369"/>
              <a:ext cx="1735104" cy="546597"/>
            </a:xfrm>
            <a:prstGeom prst="rect">
              <a:avLst/>
            </a:prstGeom>
            <a:solidFill>
              <a:srgbClr val="1302EE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WONOGIRI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20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2392" y="4518030"/>
            <a:ext cx="1896518" cy="499667"/>
            <a:chOff x="3611471" y="5778045"/>
            <a:chExt cx="2125281" cy="559938"/>
          </a:xfrm>
        </p:grpSpPr>
        <p:grpSp>
          <p:nvGrpSpPr>
            <p:cNvPr id="56" name="Group 55"/>
            <p:cNvGrpSpPr/>
            <p:nvPr/>
          </p:nvGrpSpPr>
          <p:grpSpPr>
            <a:xfrm>
              <a:off x="3611471" y="5778045"/>
              <a:ext cx="353171" cy="367743"/>
              <a:chOff x="11596033" y="4810628"/>
              <a:chExt cx="353171" cy="367743"/>
            </a:xfrm>
          </p:grpSpPr>
          <p:sp>
            <p:nvSpPr>
              <p:cNvPr id="57" name="Teardrop 56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4001648" y="5791386"/>
              <a:ext cx="1735104" cy="546597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KLATEN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5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955274" y="1696329"/>
            <a:ext cx="1926786" cy="512229"/>
            <a:chOff x="3657078" y="5749658"/>
            <a:chExt cx="2159200" cy="574015"/>
          </a:xfrm>
        </p:grpSpPr>
        <p:grpSp>
          <p:nvGrpSpPr>
            <p:cNvPr id="22" name="Group 21"/>
            <p:cNvGrpSpPr/>
            <p:nvPr/>
          </p:nvGrpSpPr>
          <p:grpSpPr>
            <a:xfrm>
              <a:off x="3657078" y="5749658"/>
              <a:ext cx="353171" cy="367743"/>
              <a:chOff x="11596033" y="4810628"/>
              <a:chExt cx="353171" cy="367743"/>
            </a:xfrm>
          </p:grpSpPr>
          <p:sp>
            <p:nvSpPr>
              <p:cNvPr id="23" name="Teardrop 2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00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081174" y="5777076"/>
              <a:ext cx="1735104" cy="54659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GROBOGAN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2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391377" y="1634880"/>
            <a:ext cx="7453310" cy="3882352"/>
            <a:chOff x="3510432" y="1485145"/>
            <a:chExt cx="6864050" cy="3694942"/>
          </a:xfrm>
        </p:grpSpPr>
        <p:pic>
          <p:nvPicPr>
            <p:cNvPr id="6" name="Content Placeholder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432" y="1485145"/>
              <a:ext cx="6864050" cy="369494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grpSp>
          <p:nvGrpSpPr>
            <p:cNvPr id="7" name="Group 6"/>
            <p:cNvGrpSpPr/>
            <p:nvPr/>
          </p:nvGrpSpPr>
          <p:grpSpPr>
            <a:xfrm>
              <a:off x="8850070" y="4122189"/>
              <a:ext cx="328711" cy="326368"/>
              <a:chOff x="11467437" y="1659304"/>
              <a:chExt cx="353171" cy="367743"/>
            </a:xfrm>
          </p:grpSpPr>
          <p:sp>
            <p:nvSpPr>
              <p:cNvPr id="44" name="Teardrop 43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945255" y="3399579"/>
              <a:ext cx="328711" cy="326368"/>
              <a:chOff x="11596033" y="4810628"/>
              <a:chExt cx="353171" cy="367743"/>
            </a:xfrm>
          </p:grpSpPr>
          <p:sp>
            <p:nvSpPr>
              <p:cNvPr id="89" name="Teardrop 8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66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431177" y="2313656"/>
              <a:ext cx="328711" cy="326368"/>
              <a:chOff x="11596033" y="4810628"/>
              <a:chExt cx="353171" cy="367743"/>
            </a:xfrm>
          </p:grpSpPr>
          <p:sp>
            <p:nvSpPr>
              <p:cNvPr id="19" name="Teardrop 1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00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8704156" y="3037189"/>
              <a:ext cx="328711" cy="326368"/>
              <a:chOff x="11596033" y="4810628"/>
              <a:chExt cx="353171" cy="367743"/>
            </a:xfrm>
          </p:grpSpPr>
          <p:sp>
            <p:nvSpPr>
              <p:cNvPr id="30" name="Teardrop 2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442613" y="3621429"/>
              <a:ext cx="328711" cy="326368"/>
              <a:chOff x="11596033" y="4810628"/>
              <a:chExt cx="353171" cy="367743"/>
            </a:xfrm>
          </p:grpSpPr>
          <p:sp>
            <p:nvSpPr>
              <p:cNvPr id="36" name="Teardrop 3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8217916" y="3223051"/>
              <a:ext cx="328711" cy="326368"/>
              <a:chOff x="11596033" y="4810628"/>
              <a:chExt cx="353171" cy="367743"/>
            </a:xfrm>
          </p:grpSpPr>
          <p:sp>
            <p:nvSpPr>
              <p:cNvPr id="43" name="Teardrop 4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978796" y="2735153"/>
              <a:ext cx="328711" cy="326368"/>
              <a:chOff x="11596033" y="4810628"/>
              <a:chExt cx="353171" cy="367743"/>
            </a:xfrm>
          </p:grpSpPr>
          <p:sp>
            <p:nvSpPr>
              <p:cNvPr id="51" name="Teardrop 50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7740343" y="3345504"/>
              <a:ext cx="328711" cy="326368"/>
              <a:chOff x="11596033" y="4810628"/>
              <a:chExt cx="353171" cy="367743"/>
            </a:xfrm>
          </p:grpSpPr>
          <p:sp>
            <p:nvSpPr>
              <p:cNvPr id="54" name="Teardrop 53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9594664" y="2150471"/>
              <a:ext cx="328711" cy="326369"/>
              <a:chOff x="11596033" y="4810628"/>
              <a:chExt cx="353171" cy="367744"/>
            </a:xfrm>
          </p:grpSpPr>
          <p:sp>
            <p:nvSpPr>
              <p:cNvPr id="63" name="Teardrop 62"/>
              <p:cNvSpPr/>
              <p:nvPr/>
            </p:nvSpPr>
            <p:spPr>
              <a:xfrm rot="8222429">
                <a:off x="11596033" y="4810628"/>
                <a:ext cx="353171" cy="367744"/>
              </a:xfrm>
              <a:prstGeom prst="teardrop">
                <a:avLst>
                  <a:gd name="adj" fmla="val 196288"/>
                </a:avLst>
              </a:prstGeom>
              <a:solidFill>
                <a:srgbClr val="A50021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6697995" y="1927873"/>
              <a:ext cx="353171" cy="367743"/>
              <a:chOff x="11596033" y="4810628"/>
              <a:chExt cx="353171" cy="367743"/>
            </a:xfrm>
          </p:grpSpPr>
          <p:sp>
            <p:nvSpPr>
              <p:cNvPr id="100" name="Teardrop 9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66FF33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9978745" y="3009355"/>
            <a:ext cx="1909086" cy="525849"/>
            <a:chOff x="8532994" y="5418493"/>
            <a:chExt cx="2139364" cy="589278"/>
          </a:xfrm>
        </p:grpSpPr>
        <p:grpSp>
          <p:nvGrpSpPr>
            <p:cNvPr id="65" name="Group 64"/>
            <p:cNvGrpSpPr/>
            <p:nvPr/>
          </p:nvGrpSpPr>
          <p:grpSpPr>
            <a:xfrm>
              <a:off x="8532994" y="5418493"/>
              <a:ext cx="353171" cy="367743"/>
              <a:chOff x="11596033" y="4810628"/>
              <a:chExt cx="353171" cy="367743"/>
            </a:xfrm>
          </p:grpSpPr>
          <p:sp>
            <p:nvSpPr>
              <p:cNvPr id="66" name="Teardrop 6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A50021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8937255" y="5461174"/>
              <a:ext cx="1735103" cy="5465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BLORA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16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9997789" y="4345577"/>
            <a:ext cx="1940216" cy="487762"/>
            <a:chOff x="7601382" y="4347538"/>
            <a:chExt cx="2136875" cy="546597"/>
          </a:xfrm>
        </p:grpSpPr>
        <p:grpSp>
          <p:nvGrpSpPr>
            <p:cNvPr id="108" name="Group 107"/>
            <p:cNvGrpSpPr/>
            <p:nvPr/>
          </p:nvGrpSpPr>
          <p:grpSpPr>
            <a:xfrm>
              <a:off x="7601382" y="4350068"/>
              <a:ext cx="353171" cy="367743"/>
              <a:chOff x="11596033" y="4810628"/>
              <a:chExt cx="353171" cy="367743"/>
            </a:xfrm>
          </p:grpSpPr>
          <p:sp>
            <p:nvSpPr>
              <p:cNvPr id="110" name="Teardrop 109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38F12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7993068" y="4347538"/>
              <a:ext cx="1745189" cy="546597"/>
            </a:xfrm>
            <a:prstGeom prst="rect">
              <a:avLst/>
            </a:prstGeom>
            <a:solidFill>
              <a:srgbClr val="38F12F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LAIN JATENG</a:t>
              </a:r>
              <a:endParaRPr lang="en-US" sz="1249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17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0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7" name="Title 2"/>
          <p:cNvSpPr txBox="1">
            <a:spLocks/>
          </p:cNvSpPr>
          <p:nvPr/>
        </p:nvSpPr>
        <p:spPr>
          <a:xfrm>
            <a:off x="2135870" y="266098"/>
            <a:ext cx="8292545" cy="49429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0092" tIns="45045" rIns="90092" bIns="45045" rtlCol="0" anchor="b">
            <a:normAutofit/>
          </a:bodyPr>
          <a:lstStyle>
            <a:lvl1pPr algn="l" defTabSz="100958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9" b="1" dirty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447" y="2288827"/>
            <a:ext cx="1902953" cy="524617"/>
            <a:chOff x="258316" y="2428117"/>
            <a:chExt cx="2132492" cy="587898"/>
          </a:xfrm>
        </p:grpSpPr>
        <p:grpSp>
          <p:nvGrpSpPr>
            <p:cNvPr id="69" name="Group 68"/>
            <p:cNvGrpSpPr/>
            <p:nvPr/>
          </p:nvGrpSpPr>
          <p:grpSpPr>
            <a:xfrm>
              <a:off x="258316" y="2428117"/>
              <a:ext cx="342805" cy="361498"/>
              <a:chOff x="11596033" y="4810628"/>
              <a:chExt cx="353171" cy="367743"/>
            </a:xfrm>
          </p:grpSpPr>
          <p:sp>
            <p:nvSpPr>
              <p:cNvPr id="89" name="Teardrop 8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55704" y="2469418"/>
              <a:ext cx="1735104" cy="5465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NGAWI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6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0745" y="2977559"/>
            <a:ext cx="1928374" cy="519079"/>
            <a:chOff x="229829" y="3149967"/>
            <a:chExt cx="2160980" cy="581692"/>
          </a:xfrm>
        </p:grpSpPr>
        <p:grpSp>
          <p:nvGrpSpPr>
            <p:cNvPr id="72" name="Group 71"/>
            <p:cNvGrpSpPr/>
            <p:nvPr/>
          </p:nvGrpSpPr>
          <p:grpSpPr>
            <a:xfrm>
              <a:off x="229829" y="3149967"/>
              <a:ext cx="353171" cy="367743"/>
              <a:chOff x="11596033" y="4810628"/>
              <a:chExt cx="353171" cy="367743"/>
            </a:xfrm>
          </p:grpSpPr>
          <p:sp>
            <p:nvSpPr>
              <p:cNvPr id="87" name="Teardrop 86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699556" y="3185062"/>
              <a:ext cx="1691253" cy="546597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MAGETAN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5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8182" y="1612643"/>
            <a:ext cx="1902643" cy="499667"/>
            <a:chOff x="258663" y="3838725"/>
            <a:chExt cx="2132145" cy="559938"/>
          </a:xfrm>
        </p:grpSpPr>
        <p:grpSp>
          <p:nvGrpSpPr>
            <p:cNvPr id="74" name="Group 73"/>
            <p:cNvGrpSpPr/>
            <p:nvPr/>
          </p:nvGrpSpPr>
          <p:grpSpPr>
            <a:xfrm>
              <a:off x="258663" y="3838725"/>
              <a:ext cx="353171" cy="367743"/>
              <a:chOff x="11596033" y="4810628"/>
              <a:chExt cx="353171" cy="367743"/>
            </a:xfrm>
          </p:grpSpPr>
          <p:sp>
            <p:nvSpPr>
              <p:cNvPr id="83" name="Teardrop 8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66725" y="3852066"/>
              <a:ext cx="1724083" cy="54659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PONOROGO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tx2"/>
                  </a:solidFill>
                  <a:latin typeface="Verdana" pitchFamily="34" charset="0"/>
                  <a:ea typeface="Verdana" pitchFamily="34" charset="0"/>
                </a:rPr>
                <a:t>8</a:t>
              </a:r>
              <a:endParaRPr lang="en-US" sz="1606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6591" y="4386505"/>
            <a:ext cx="1906864" cy="487762"/>
            <a:chOff x="253131" y="4528831"/>
            <a:chExt cx="2136875" cy="546597"/>
          </a:xfrm>
        </p:grpSpPr>
        <p:grpSp>
          <p:nvGrpSpPr>
            <p:cNvPr id="78" name="Group 77"/>
            <p:cNvGrpSpPr/>
            <p:nvPr/>
          </p:nvGrpSpPr>
          <p:grpSpPr>
            <a:xfrm>
              <a:off x="253131" y="4531361"/>
              <a:ext cx="353171" cy="367743"/>
              <a:chOff x="11596033" y="4810628"/>
              <a:chExt cx="353171" cy="367743"/>
            </a:xfrm>
          </p:grpSpPr>
          <p:sp>
            <p:nvSpPr>
              <p:cNvPr id="81" name="Teardrop 80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644817" y="4528831"/>
              <a:ext cx="1745189" cy="5465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MADIUN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8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8927" y="3665876"/>
            <a:ext cx="1924528" cy="501686"/>
            <a:chOff x="256335" y="5235034"/>
            <a:chExt cx="2156669" cy="562201"/>
          </a:xfrm>
        </p:grpSpPr>
        <p:grpSp>
          <p:nvGrpSpPr>
            <p:cNvPr id="97" name="Group 96"/>
            <p:cNvGrpSpPr/>
            <p:nvPr/>
          </p:nvGrpSpPr>
          <p:grpSpPr>
            <a:xfrm>
              <a:off x="256335" y="5235034"/>
              <a:ext cx="353171" cy="367743"/>
              <a:chOff x="11467437" y="1659304"/>
              <a:chExt cx="353171" cy="367743"/>
            </a:xfrm>
          </p:grpSpPr>
          <p:sp>
            <p:nvSpPr>
              <p:cNvPr id="100" name="Teardrop 99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677900" y="5250638"/>
              <a:ext cx="1735104" cy="546597"/>
            </a:xfrm>
            <a:prstGeom prst="rect">
              <a:avLst/>
            </a:prstGeom>
            <a:solidFill>
              <a:srgbClr val="1302EE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49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PACITAN</a:t>
              </a:r>
            </a:p>
            <a:p>
              <a:pPr>
                <a:lnSpc>
                  <a:spcPct val="90000"/>
                </a:lnSpc>
              </a:pPr>
              <a:r>
                <a:rPr lang="en-US" sz="1606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</a:rPr>
                <a:t>3</a:t>
              </a:r>
              <a:endParaRPr lang="en-US" sz="1606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91420" y="1553925"/>
            <a:ext cx="8247292" cy="4043518"/>
            <a:chOff x="3664571" y="1477098"/>
            <a:chExt cx="9746157" cy="5300183"/>
          </a:xfrm>
        </p:grpSpPr>
        <p:pic>
          <p:nvPicPr>
            <p:cNvPr id="14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571" y="1477098"/>
              <a:ext cx="9746157" cy="53001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12" name="Group 111"/>
            <p:cNvGrpSpPr/>
            <p:nvPr/>
          </p:nvGrpSpPr>
          <p:grpSpPr>
            <a:xfrm>
              <a:off x="4985792" y="2851724"/>
              <a:ext cx="342805" cy="361498"/>
              <a:chOff x="11596033" y="4810628"/>
              <a:chExt cx="353171" cy="367743"/>
            </a:xfrm>
          </p:grpSpPr>
          <p:sp>
            <p:nvSpPr>
              <p:cNvPr id="113" name="Teardrop 112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B0F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27588" y="3358204"/>
              <a:ext cx="353171" cy="367743"/>
              <a:chOff x="11596033" y="4810628"/>
              <a:chExt cx="353171" cy="367743"/>
            </a:xfrm>
          </p:grpSpPr>
          <p:sp>
            <p:nvSpPr>
              <p:cNvPr id="116" name="Teardrop 115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CC66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5488165" y="3907926"/>
              <a:ext cx="353171" cy="367743"/>
              <a:chOff x="11596033" y="4810628"/>
              <a:chExt cx="353171" cy="367743"/>
            </a:xfrm>
          </p:grpSpPr>
          <p:sp>
            <p:nvSpPr>
              <p:cNvPr id="119" name="Teardrop 118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FFFF0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717573" y="3287172"/>
              <a:ext cx="353171" cy="367743"/>
              <a:chOff x="11596033" y="4810628"/>
              <a:chExt cx="353171" cy="367743"/>
            </a:xfrm>
          </p:grpSpPr>
          <p:sp>
            <p:nvSpPr>
              <p:cNvPr id="122" name="Teardrop 121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4121695" y="4418583"/>
              <a:ext cx="353171" cy="367743"/>
              <a:chOff x="11467437" y="1659304"/>
              <a:chExt cx="353171" cy="367743"/>
            </a:xfrm>
          </p:grpSpPr>
          <p:sp>
            <p:nvSpPr>
              <p:cNvPr id="125" name="Teardrop 124"/>
              <p:cNvSpPr/>
              <p:nvPr/>
            </p:nvSpPr>
            <p:spPr>
              <a:xfrm rot="8222429">
                <a:off x="11467437" y="1659304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0000FF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1536010" y="1730313"/>
                <a:ext cx="210281" cy="1701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5462241" y="2553772"/>
              <a:ext cx="353171" cy="367743"/>
              <a:chOff x="11596033" y="4810628"/>
              <a:chExt cx="353171" cy="367743"/>
            </a:xfrm>
          </p:grpSpPr>
          <p:sp>
            <p:nvSpPr>
              <p:cNvPr id="128" name="Teardrop 127"/>
              <p:cNvSpPr/>
              <p:nvPr/>
            </p:nvSpPr>
            <p:spPr>
              <a:xfrm rot="8222429">
                <a:off x="11596033" y="4810628"/>
                <a:ext cx="353171" cy="367743"/>
              </a:xfrm>
              <a:prstGeom prst="teardrop">
                <a:avLst>
                  <a:gd name="adj" fmla="val 196288"/>
                </a:avLst>
              </a:prstGeom>
              <a:solidFill>
                <a:srgbClr val="800080"/>
              </a:solidFill>
              <a:ln>
                <a:noFill/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1693872" y="4909755"/>
                <a:ext cx="157492" cy="1819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6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349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84478" y="5381320"/>
            <a:ext cx="10403683" cy="895896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574" tIns="47287" rIns="94574" bIns="47287" anchor="ctr">
            <a:normAutofit/>
          </a:bodyPr>
          <a:lstStyle/>
          <a:p>
            <a:pPr algn="ctr"/>
            <a:endParaRPr lang="en-US" sz="1004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5329" y="2444139"/>
            <a:ext cx="11321979" cy="2720160"/>
            <a:chOff x="3380509" y="1219200"/>
            <a:chExt cx="6160656" cy="1348510"/>
          </a:xfrm>
        </p:grpSpPr>
        <p:sp>
          <p:nvSpPr>
            <p:cNvPr id="52" name="Freeform: Shape 49"/>
            <p:cNvSpPr/>
            <p:nvPr/>
          </p:nvSpPr>
          <p:spPr>
            <a:xfrm rot="158526">
              <a:off x="4441853" y="1620172"/>
              <a:ext cx="4258374" cy="674255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3" name="Freeform: Shape 43"/>
            <p:cNvSpPr/>
            <p:nvPr/>
          </p:nvSpPr>
          <p:spPr>
            <a:xfrm flipV="1">
              <a:off x="6280728" y="1385454"/>
              <a:ext cx="3260437" cy="1006764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4" name="Freeform: Shape 46"/>
            <p:cNvSpPr/>
            <p:nvPr/>
          </p:nvSpPr>
          <p:spPr>
            <a:xfrm flipV="1">
              <a:off x="4479465" y="1385454"/>
              <a:ext cx="1949046" cy="1006764"/>
            </a:xfrm>
            <a:custGeom>
              <a:avLst/>
              <a:gdLst>
                <a:gd name="connsiteX0" fmla="*/ 0 w 1348509"/>
                <a:gd name="connsiteY0" fmla="*/ 1004502 h 1004502"/>
                <a:gd name="connsiteX1" fmla="*/ 1348509 w 1348509"/>
                <a:gd name="connsiteY1" fmla="*/ 1004502 h 1004502"/>
                <a:gd name="connsiteX2" fmla="*/ 1348509 w 1348509"/>
                <a:gd name="connsiteY2" fmla="*/ 0 h 1004502"/>
                <a:gd name="connsiteX3" fmla="*/ 0 w 1348509"/>
                <a:gd name="connsiteY3" fmla="*/ 0 h 100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8509" h="1004502">
                  <a:moveTo>
                    <a:pt x="0" y="1004502"/>
                  </a:moveTo>
                  <a:lnTo>
                    <a:pt x="1348509" y="1004502"/>
                  </a:lnTo>
                  <a:lnTo>
                    <a:pt x="13485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0509" y="1902691"/>
              <a:ext cx="1348509" cy="6650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80509" y="1219200"/>
              <a:ext cx="1348509" cy="6927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7" name="Frame 56"/>
            <p:cNvSpPr/>
            <p:nvPr/>
          </p:nvSpPr>
          <p:spPr>
            <a:xfrm>
              <a:off x="3380509" y="1219200"/>
              <a:ext cx="1348509" cy="1348509"/>
            </a:xfrm>
            <a:prstGeom prst="fram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508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821" tIns="45911" rIns="91821" bIns="4591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8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22371" y="1604405"/>
              <a:ext cx="100937" cy="45964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en-US" sz="5423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29007" y="1781667"/>
              <a:ext cx="3835387" cy="1991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lvl="0" algn="ctr"/>
              <a:endParaRPr lang="en-US" sz="2008" b="1" dirty="0">
                <a:solidFill>
                  <a:schemeClr val="tx2"/>
                </a:solidFill>
                <a:latin typeface="Lucida Sans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851750" y="3316026"/>
            <a:ext cx="6287425" cy="930720"/>
          </a:xfrm>
          <a:prstGeom prst="rect">
            <a:avLst/>
          </a:prstGeom>
          <a:noFill/>
        </p:spPr>
        <p:txBody>
          <a:bodyPr wrap="none" lIns="91821" tIns="45911" rIns="91821" bIns="4591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23" b="1" dirty="0">
                <a:ln w="50800"/>
                <a:solidFill>
                  <a:schemeClr val="accent1">
                    <a:lumMod val="50000"/>
                  </a:schemeClr>
                </a:solidFill>
              </a:rPr>
              <a:t>KINERJA INSTALASI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456" y="2754011"/>
            <a:ext cx="948956" cy="94895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229361" y="3994928"/>
            <a:ext cx="1151147" cy="651194"/>
            <a:chOff x="5266968" y="2929613"/>
            <a:chExt cx="1616162" cy="99459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6968" y="2929613"/>
              <a:ext cx="928986" cy="99459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545" y="2981648"/>
              <a:ext cx="939585" cy="942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2143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1" y="2616419"/>
            <a:ext cx="1181317" cy="1181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11" y="158505"/>
            <a:ext cx="1224136" cy="122413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94808"/>
              </p:ext>
            </p:extLst>
          </p:nvPr>
        </p:nvGraphicFramePr>
        <p:xfrm>
          <a:off x="1419785" y="674367"/>
          <a:ext cx="4055431" cy="19129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75678"/>
                <a:gridCol w="2155472"/>
                <a:gridCol w="1224281"/>
              </a:tblGrid>
              <a:tr h="6572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</a:tr>
              <a:tr h="4139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Pelayanan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Obat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Rawat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Jalan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2.863 </a:t>
                      </a:r>
                    </a:p>
                  </a:txBody>
                  <a:tcPr marL="9525" marR="9525" marT="9525" marB="0" anchor="ctr"/>
                </a:tc>
              </a:tr>
              <a:tr h="4591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Pelayanan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Obat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Rawat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Inap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1.341 </a:t>
                      </a:r>
                    </a:p>
                  </a:txBody>
                  <a:tcPr marL="9525" marR="9525" marT="9525" marB="0" anchor="ctr"/>
                </a:tc>
              </a:tr>
              <a:tr h="3825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49" marR="182749" marT="68884" marB="6888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Pelayanan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Obat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IGD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394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83322" y="158505"/>
            <a:ext cx="3290256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569086"/>
              </p:ext>
            </p:extLst>
          </p:nvPr>
        </p:nvGraphicFramePr>
        <p:xfrm>
          <a:off x="1406805" y="3199447"/>
          <a:ext cx="4055432" cy="35198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8658"/>
                <a:gridCol w="2180751"/>
                <a:gridCol w="1186023"/>
              </a:tblGrid>
              <a:tr h="446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5" marB="6886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5" marB="6886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2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5" marB="68865" anchor="ctr"/>
                </a:tc>
              </a:tr>
              <a:tr h="38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Faeces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Rutin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Hematologi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5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Hematologi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Sederhana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Kimia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Klinik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1.380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5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Pemeriksaan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Narkoba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3.355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Urine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Analisa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Serologi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3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</a:rPr>
                        <a:t>Mikrobiologi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7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</a:rPr>
                        <a:t>Imunoserologi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802571"/>
              </p:ext>
            </p:extLst>
          </p:nvPr>
        </p:nvGraphicFramePr>
        <p:xfrm>
          <a:off x="7260399" y="762210"/>
          <a:ext cx="4208467" cy="58735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7620"/>
                <a:gridCol w="2444455"/>
                <a:gridCol w="1126392"/>
              </a:tblGrid>
              <a:tr h="57303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3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3" marB="688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3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3" marB="688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3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5" marR="182715" marT="68863" marB="68863" anchor="ctr"/>
                </a:tc>
              </a:tr>
              <a:tr h="300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Cranium AP/LAT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Thorax AP/LAT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Abdomen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BNO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5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Cervical AP/LAT/OBLIQ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Vert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Thoracal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27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Vert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Thoracolumbal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Vert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Lumbalis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9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Vert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Lumbosacral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Os Sacrum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Os </a:t>
                      </a:r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Coccygeus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Extremitas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Superior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96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solidFill>
                            <a:schemeClr val="tx2"/>
                          </a:solidFill>
                        </a:rPr>
                        <a:t>Extremitas</a:t>
                      </a:r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 Inferior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14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Colon In Loop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15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IVP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USG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solidFill>
                            <a:schemeClr val="tx2"/>
                          </a:solidFill>
                        </a:rPr>
                        <a:t>17</a:t>
                      </a:r>
                      <a:endParaRPr lang="en-US" sz="13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</a:rPr>
                        <a:t>Panoramic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2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</a:rPr>
                        <a:t>Pelvis/ Hip Joint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</a:rPr>
                        <a:t>19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</a:rPr>
                        <a:t>CT Scan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483322" y="2663824"/>
            <a:ext cx="390239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75996" y="151171"/>
            <a:ext cx="3290256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1808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3" y="25178"/>
            <a:ext cx="1090035" cy="109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0" y="-62384"/>
            <a:ext cx="1294310" cy="12943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23" y="105457"/>
            <a:ext cx="1052736" cy="1052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8212"/>
              </p:ext>
            </p:extLst>
          </p:nvPr>
        </p:nvGraphicFramePr>
        <p:xfrm>
          <a:off x="1436377" y="654083"/>
          <a:ext cx="4760385" cy="60448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8658"/>
                <a:gridCol w="2484932"/>
                <a:gridCol w="1586795"/>
              </a:tblGrid>
              <a:tr h="3389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1821" marR="91821" marT="45911" marB="45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1821" marR="91821" marT="45911" marB="45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1821" marR="91821" marT="45911" marB="45911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Sederhana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Exercise Therapy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Asesmen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Fisioterapi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Static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Bycicle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Class Exercise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Treadmill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Sederhana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Elektrical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Stimulation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Infrared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Lokal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Tens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Pijat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Bayi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Sederhana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C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Mwd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Cryotherapy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Swd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Ultrasound Therapy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Parafin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Bath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Kecil A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Infra Red General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Kecil B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Exercise Therapy General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Kecil C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  <a:tr h="237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Traksi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L/C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b"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11300" y="118466"/>
            <a:ext cx="390239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326606"/>
              </p:ext>
            </p:extLst>
          </p:nvPr>
        </p:nvGraphicFramePr>
        <p:xfrm>
          <a:off x="7817280" y="745193"/>
          <a:ext cx="4131949" cy="4666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99683"/>
                <a:gridCol w="2324121"/>
                <a:gridCol w="1008145"/>
              </a:tblGrid>
              <a:tr h="382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76" marR="182676" marT="68820" marB="688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76" marR="182676" marT="68820" marB="688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76" marR="182676" marT="68820" marB="68820" anchor="ctr"/>
                </a:tc>
              </a:tr>
              <a:tr h="319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Psikometri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Kiriman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Dokter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SK.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Sehat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Jiwa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91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SK.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Bebas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Napza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SK. Sakit Jiwa 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VISUM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18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Seleksi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Karyawan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5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Ev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Psikologi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Pribadi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85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Tes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Intelegensi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5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Tes Bakat Minat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Konsultasi Psi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Psikoedukasi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43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Psikotes Kep. Dinas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Terapi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Penyuluhan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Mobile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7820620" y="165746"/>
            <a:ext cx="390239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1808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25068" y="5411048"/>
            <a:ext cx="10403683" cy="895896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574" tIns="47287" rIns="94574" bIns="47287" anchor="ctr">
            <a:normAutofit/>
          </a:bodyPr>
          <a:lstStyle/>
          <a:p>
            <a:pPr algn="ctr"/>
            <a:endParaRPr lang="en-US" sz="1004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5329" y="1772816"/>
            <a:ext cx="11321979" cy="2720160"/>
            <a:chOff x="3380509" y="1219200"/>
            <a:chExt cx="6160656" cy="1348510"/>
          </a:xfrm>
        </p:grpSpPr>
        <p:sp>
          <p:nvSpPr>
            <p:cNvPr id="52" name="Freeform: Shape 49"/>
            <p:cNvSpPr/>
            <p:nvPr/>
          </p:nvSpPr>
          <p:spPr>
            <a:xfrm rot="158526">
              <a:off x="4441853" y="1620172"/>
              <a:ext cx="4258374" cy="674255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3" name="Freeform: Shape 43"/>
            <p:cNvSpPr/>
            <p:nvPr/>
          </p:nvSpPr>
          <p:spPr>
            <a:xfrm flipV="1">
              <a:off x="6280728" y="1385454"/>
              <a:ext cx="3260437" cy="1006764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4" name="Freeform: Shape 46"/>
            <p:cNvSpPr/>
            <p:nvPr/>
          </p:nvSpPr>
          <p:spPr>
            <a:xfrm flipV="1">
              <a:off x="4479465" y="1385454"/>
              <a:ext cx="1949046" cy="1006764"/>
            </a:xfrm>
            <a:custGeom>
              <a:avLst/>
              <a:gdLst>
                <a:gd name="connsiteX0" fmla="*/ 0 w 1348509"/>
                <a:gd name="connsiteY0" fmla="*/ 1004502 h 1004502"/>
                <a:gd name="connsiteX1" fmla="*/ 1348509 w 1348509"/>
                <a:gd name="connsiteY1" fmla="*/ 1004502 h 1004502"/>
                <a:gd name="connsiteX2" fmla="*/ 1348509 w 1348509"/>
                <a:gd name="connsiteY2" fmla="*/ 0 h 1004502"/>
                <a:gd name="connsiteX3" fmla="*/ 0 w 1348509"/>
                <a:gd name="connsiteY3" fmla="*/ 0 h 100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8509" h="1004502">
                  <a:moveTo>
                    <a:pt x="0" y="1004502"/>
                  </a:moveTo>
                  <a:lnTo>
                    <a:pt x="1348509" y="1004502"/>
                  </a:lnTo>
                  <a:lnTo>
                    <a:pt x="13485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0509" y="1902691"/>
              <a:ext cx="1348509" cy="6650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80509" y="1219200"/>
              <a:ext cx="1348509" cy="6927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7" name="Frame 56"/>
            <p:cNvSpPr/>
            <p:nvPr/>
          </p:nvSpPr>
          <p:spPr>
            <a:xfrm>
              <a:off x="3380509" y="1219200"/>
              <a:ext cx="1348509" cy="1348509"/>
            </a:xfrm>
            <a:prstGeom prst="fram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508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821" tIns="45911" rIns="91821" bIns="4591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8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22371" y="1604405"/>
              <a:ext cx="100937" cy="45964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en-US" sz="5423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29007" y="1781667"/>
              <a:ext cx="3835387" cy="1991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lvl="0" algn="ctr"/>
              <a:endParaRPr lang="en-US" sz="2008" b="1" dirty="0">
                <a:solidFill>
                  <a:schemeClr val="tx2"/>
                </a:solidFill>
                <a:latin typeface="Lucida Sans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471140" y="2546293"/>
            <a:ext cx="6673428" cy="930720"/>
          </a:xfrm>
          <a:prstGeom prst="rect">
            <a:avLst/>
          </a:prstGeom>
          <a:noFill/>
        </p:spPr>
        <p:txBody>
          <a:bodyPr wrap="none" lIns="91821" tIns="45911" rIns="91821" bIns="4591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23" b="1" dirty="0">
                <a:ln w="50800"/>
                <a:solidFill>
                  <a:schemeClr val="accent1">
                    <a:lumMod val="50000"/>
                  </a:schemeClr>
                </a:solidFill>
              </a:rPr>
              <a:t>KINERJA ANGGARAN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65" y="2207806"/>
            <a:ext cx="1887440" cy="18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881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5" y="102905"/>
            <a:ext cx="1165855" cy="11658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58244" y="173936"/>
            <a:ext cx="3291851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408434"/>
              </p:ext>
            </p:extLst>
          </p:nvPr>
        </p:nvGraphicFramePr>
        <p:xfrm>
          <a:off x="1058245" y="939112"/>
          <a:ext cx="4338487" cy="563687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24568"/>
                <a:gridCol w="2479964"/>
                <a:gridCol w="1033955"/>
              </a:tblGrid>
              <a:tr h="5356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47" marR="182647" marT="68859" marB="688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47" marR="182647" marT="68859" marB="688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47" marR="182647" marT="68859" marB="68859" anchor="ctr"/>
                </a:tc>
              </a:tr>
              <a:tr h="433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Konseling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Napza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7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Konseling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Psikologi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9030" marR="19030" marT="14348" marB="0" anchor="ctr"/>
                </a:tc>
              </a:tr>
              <a:tr h="614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Konseling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Keluarga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16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Rehabilitasi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/ TAK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Fisioterapi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407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Psikoterapi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Supportif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CBT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462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Brief Intervention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419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Motivasi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Interview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Psikologi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9030" marR="19030" marT="14348" marB="0" anchor="ctr"/>
                </a:tc>
              </a:tr>
              <a:tr h="614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Okupasi Terapi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9030" marR="19030" marT="14348" marB="0" anchor="ctr"/>
                </a:tc>
              </a:tr>
              <a:tr h="3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ECT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9030" marR="19030" marT="14348" marB="0" anchor="ctr"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153789"/>
              </p:ext>
            </p:extLst>
          </p:nvPr>
        </p:nvGraphicFramePr>
        <p:xfrm>
          <a:off x="7028210" y="939112"/>
          <a:ext cx="3749362" cy="424298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5809"/>
                <a:gridCol w="2072063"/>
                <a:gridCol w="1041490"/>
              </a:tblGrid>
              <a:tr h="5356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55" marR="182655" marT="68872" marB="688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55" marR="182655" marT="68872" marB="688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55" marR="182655" marT="68872" marB="68872" anchor="ctr"/>
                </a:tc>
              </a:tr>
              <a:tr h="306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MMSE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GDS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CDT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22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Intensif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Care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High Care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73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Maksimal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Care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39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Minimal Care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TAK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1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Perawatan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Luka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8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Perawatan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Luka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Infeksi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O2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7028210" y="173936"/>
            <a:ext cx="390239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endParaRPr lang="en-US" sz="1808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764" y="88905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0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16720" y="131457"/>
            <a:ext cx="4210062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61841"/>
              </p:ext>
            </p:extLst>
          </p:nvPr>
        </p:nvGraphicFramePr>
        <p:xfrm>
          <a:off x="2142866" y="674367"/>
          <a:ext cx="7653353" cy="556772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15693"/>
                <a:gridCol w="5010400"/>
                <a:gridCol w="1527260"/>
              </a:tblGrid>
              <a:tr h="57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JENIS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KEGIATAN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</a:tr>
              <a:tr h="456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solidFill>
                            <a:schemeClr val="tx2"/>
                          </a:solidFill>
                        </a:rPr>
                        <a:t>Penanganan pasien </a:t>
                      </a:r>
                      <a:r>
                        <a:rPr lang="sv-SE" sz="1400" u="none" strike="noStrike" dirty="0" smtClean="0">
                          <a:solidFill>
                            <a:schemeClr val="tx2"/>
                          </a:solidFill>
                        </a:rPr>
                        <a:t>akut</a:t>
                      </a:r>
                      <a:endParaRPr lang="sv-SE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349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u="none" strike="noStrike" dirty="0" smtClean="0">
                          <a:solidFill>
                            <a:schemeClr val="tx2"/>
                          </a:solidFill>
                        </a:rPr>
                        <a:t>Penanganan pasien sub</a:t>
                      </a:r>
                      <a:r>
                        <a:rPr lang="sv-SE" sz="1400" u="none" strike="noStrike" baseline="0" dirty="0" smtClean="0">
                          <a:solidFill>
                            <a:schemeClr val="tx2"/>
                          </a:solidFill>
                        </a:rPr>
                        <a:t> akut</a:t>
                      </a:r>
                      <a:endParaRPr lang="sv-SE" sz="1400" b="0" i="0" u="none" strike="noStrike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450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melarikan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diri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44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meninggal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dunia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/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mati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42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</a:rPr>
                        <a:t>Penanganan pasien percobaan bunuh diri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98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yang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dipindahkan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ke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ruang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fisik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akut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3373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yang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dirujuk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ke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RS lain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Insiden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Patient Safety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5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Insiden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Infeksi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Nosokomial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42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alergi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obat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4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masuk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dengan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PGOT/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Pasung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/</a:t>
                      </a:r>
                      <a:b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</a:b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PMI/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Integrasi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Baresos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4500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Penanganan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Visum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57" y="154818"/>
            <a:ext cx="917996" cy="91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9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35236" y="117335"/>
            <a:ext cx="4210062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603744"/>
              </p:ext>
            </p:extLst>
          </p:nvPr>
        </p:nvGraphicFramePr>
        <p:xfrm>
          <a:off x="1079252" y="764704"/>
          <a:ext cx="4032448" cy="410580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8661"/>
                <a:gridCol w="2418582"/>
                <a:gridCol w="945205"/>
              </a:tblGrid>
              <a:tr h="5304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1" marR="182691" marT="68898" marB="688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1" marR="182691" marT="68898" marB="688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1" marR="182691" marT="68898" marB="68898" anchor="ctr"/>
                </a:tc>
              </a:tr>
              <a:tr h="361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Tumpatan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Gigi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58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Tumpatan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4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Tumpatan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Sementara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Pengobatan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Pulpa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Pencabutan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Pencabutan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Pengobatan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Periodontal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Pengobatan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Abses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48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Pembersihan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Karang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Gigi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Lain-lain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16850"/>
              </p:ext>
            </p:extLst>
          </p:nvPr>
        </p:nvGraphicFramePr>
        <p:xfrm>
          <a:off x="6160616" y="670869"/>
          <a:ext cx="5954261" cy="59958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1652"/>
                <a:gridCol w="4149710"/>
                <a:gridCol w="802899"/>
              </a:tblGrid>
              <a:tr h="4116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6" marR="182716" marT="68780" marB="68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6" marR="182716" marT="68780" marB="68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16" marR="182716" marT="68780" marB="68780" anchor="ctr"/>
                </a:tc>
              </a:tr>
              <a:tr h="2469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TERAPI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marL="19037" marR="19037" marT="14332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Psikotes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/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Psikometri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Psikolog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-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Kompleks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(&gt; 1 jam)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Psikolog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-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Sedang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(½ - 1 jam 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Psikolog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-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Sederhana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( &lt; ½ jam 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1771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TERAPI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WICARA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Fungsi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Bahasa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Fungsi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Bicara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/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Laku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Fungsi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Menelan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Dll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481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TERAPI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OKUPASI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Snooslen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Room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Semsory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Integrasi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325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Latihan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aktifitas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kehidupan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sehari-hari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Proper Body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Mekanik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25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solidFill>
                            <a:schemeClr val="tx2"/>
                          </a:solidFill>
                        </a:rPr>
                        <a:t>Pembuatan Alat Lontar dan Adaptasi Alat</a:t>
                      </a:r>
                      <a:endParaRPr lang="fi-FI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Latihan Rileksasi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325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solidFill>
                            <a:schemeClr val="tx2"/>
                          </a:solidFill>
                        </a:rPr>
                        <a:t>Analisa &amp; Intervensi, Persepsi, Kognitif, Psikomotor</a:t>
                      </a:r>
                      <a:endParaRPr lang="it-IT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Terapi Modalitas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Terapi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Orthopedagoge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</a:rPr>
                        <a:t>Terapi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 Biofeedback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</a:rPr>
                        <a:t>Terapi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</a:rPr>
                        <a:t>Neurofeedback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22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Dll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191820" y="167763"/>
            <a:ext cx="5891854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1808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9" y="55745"/>
            <a:ext cx="791219" cy="791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32" y="117335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2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67284" y="211790"/>
            <a:ext cx="4210062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27924" y="208190"/>
            <a:ext cx="4465574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783498"/>
              </p:ext>
            </p:extLst>
          </p:nvPr>
        </p:nvGraphicFramePr>
        <p:xfrm>
          <a:off x="1196341" y="980728"/>
          <a:ext cx="4551948" cy="46227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4909"/>
                <a:gridCol w="2756807"/>
                <a:gridCol w="1110232"/>
              </a:tblGrid>
              <a:tr h="682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53" marB="688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53" marB="688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53" marB="68853" anchor="ctr"/>
                </a:tc>
              </a:tr>
              <a:tr h="392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marL="0" lvl="0" indent="0" algn="l"/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Perawatan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Luka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Baru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53" marB="688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53" marB="68853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Perawatan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Luka Lama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282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Hecting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&lt; 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Hecting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up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604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Askep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Critical Care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0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1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hari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rawat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err="1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NGT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err="1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DC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Penggunaan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Ambulance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Pemakaian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Oksigen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Pemasangan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Infus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  <a:tr h="322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 EKG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5" marR="19025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9030" marR="19030" marT="14348" marB="0" anchor="ctr"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319231"/>
              </p:ext>
            </p:extLst>
          </p:nvPr>
        </p:nvGraphicFramePr>
        <p:xfrm>
          <a:off x="7273274" y="980728"/>
          <a:ext cx="4312539" cy="261435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60538"/>
                <a:gridCol w="2544109"/>
                <a:gridCol w="1007892"/>
              </a:tblGrid>
              <a:tr h="696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4" marR="182724" marT="68886" marB="688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4" marR="182724" marT="68886" marB="688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4" marR="182724" marT="68886" marB="68886" anchor="ctr"/>
                </a:tc>
              </a:tr>
              <a:tr h="2873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ECT KONVENSIONAL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261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MECTA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1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EKG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</a:tr>
              <a:tr h="243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EEG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18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STRESS ANALISER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02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TMS</a:t>
                      </a:r>
                      <a:endParaRPr lang="en-US" sz="1400" b="0" i="0" u="none" strike="noStrike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43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EMG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43" y="111577"/>
            <a:ext cx="720080" cy="720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820" y="52048"/>
            <a:ext cx="731307" cy="7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365639"/>
              </p:ext>
            </p:extLst>
          </p:nvPr>
        </p:nvGraphicFramePr>
        <p:xfrm>
          <a:off x="789217" y="903744"/>
          <a:ext cx="5040560" cy="597922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99353"/>
                <a:gridCol w="3455703"/>
                <a:gridCol w="885504"/>
              </a:tblGrid>
              <a:tr h="4341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NO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66" marR="182766" marT="68874" marB="688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 KEGIATAN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66" marR="182766" marT="68874" marB="688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66" marR="182766" marT="68874" marB="68874" anchor="ctr"/>
                </a:tc>
              </a:tr>
              <a:tr h="26311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PROMOSI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Penyuluhan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media radio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0" marR="19030" marT="14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9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Penyuluhan Kesehatan Jiwa ke masyarakat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0" marR="19030" marT="14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89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Support Group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0" marR="19030" marT="14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8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Konsultasi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keluarga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0" marR="19030" marT="14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25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Kunjungan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rumah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0" marR="19030" marT="14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94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INTEGRASI 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PELAYANAN KESEHATAN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JIWA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49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KERJASAMA LINTAS SEKTOR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64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Penjaringan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PGOT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5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Penerimaan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PGOT Non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Penjaringan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691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Penerimaan pasien panti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2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4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Penjemputan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pasien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pasung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5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Pendampingan korban kekerasan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Rapat Koordinasi Lintas Sektor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7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Pelatihan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Kader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Bimbingan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&amp;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Penyuluhan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berbasis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gender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5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UPSK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8" marR="19038" marT="14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7244" y="258342"/>
            <a:ext cx="4392488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1808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KESWAMAS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18999"/>
              </p:ext>
            </p:extLst>
          </p:nvPr>
        </p:nvGraphicFramePr>
        <p:xfrm>
          <a:off x="6859430" y="681292"/>
          <a:ext cx="5075718" cy="605844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04472"/>
                <a:gridCol w="1071246"/>
              </a:tblGrid>
              <a:tr h="351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 KEGIATAN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70" marR="182770" marT="68765" marB="6876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20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70" marR="182770" marT="68765" marB="68765" anchor="ctr"/>
                </a:tc>
              </a:tr>
              <a:tr h="2285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Pasien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Laki-laki</a:t>
                      </a:r>
                      <a:endParaRPr lang="en-US" sz="1200" b="1" i="0" u="none" strike="noStrike" dirty="0" smtClean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a.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Peternakan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/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Perikanan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80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b. Okupasi Terapi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Kerja</a:t>
                      </a:r>
                      <a:r>
                        <a:rPr lang="fi-FI" sz="1200" u="none" strike="noStrike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Cuci Motor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383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c. Okupasi Terapi Kerja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Kewirausahaan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31531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d. Okupasi Terapi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Pertanian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31531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</a:t>
                      </a:r>
                      <a:r>
                        <a:rPr lang="fi-FI" sz="1200" b="0" i="0" u="none" strike="noStrike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kebersihan Lingkungan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Pasien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a. Okupasi Terapi Kerja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Menyulam/Menjahit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80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b. Okupasi Terapi Kerja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Memasak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80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c. Okupasi Terapi Kerja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Membuat Telor Asin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d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Okupasi Terapi Kerja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Rumah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Tangga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80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e. Okupasi Terapi Kerja Mainan Anak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3232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f. Okupasi Terapi Kerja Kerajinan </a:t>
                      </a:r>
                      <a:r>
                        <a:rPr lang="fi-FI" sz="120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 Tangan</a:t>
                      </a:r>
                      <a:endParaRPr lang="fi-FI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315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Pasien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Laki-laki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a.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Gerak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         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b.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Musik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c.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Agama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8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d.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Permainan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e.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Kelompok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f.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Okupasi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Rekreasi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g. </a:t>
                      </a:r>
                      <a:r>
                        <a:rPr lang="en-US" sz="1200" u="none" strike="noStrike" dirty="0" err="1">
                          <a:solidFill>
                            <a:schemeClr val="tx2"/>
                          </a:solidFill>
                          <a:latin typeface="+mn-lt"/>
                        </a:rPr>
                        <a:t>Terapi</a:t>
                      </a:r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 Family Gathering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  <a:tr h="228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h. Day Care    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7" marR="19037" marT="14330" marB="0"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883393" y="193401"/>
            <a:ext cx="5128273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 PSIKOSOSIAL</a:t>
            </a:r>
            <a:endParaRPr lang="en-US" sz="1808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31" y="143819"/>
            <a:ext cx="662186" cy="662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12" y="143819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56753"/>
              </p:ext>
            </p:extLst>
          </p:nvPr>
        </p:nvGraphicFramePr>
        <p:xfrm>
          <a:off x="1713227" y="1792446"/>
          <a:ext cx="3618848" cy="49463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03919"/>
                <a:gridCol w="2046836"/>
                <a:gridCol w="295723"/>
                <a:gridCol w="772370"/>
              </a:tblGrid>
              <a:tr h="650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5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5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</a:tr>
              <a:tr h="289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</a:tr>
              <a:tr h="368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418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IPWL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18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 smtClean="0">
                          <a:solidFill>
                            <a:schemeClr val="tx2"/>
                          </a:solidFill>
                        </a:rPr>
                        <a:t>Pasien</a:t>
                      </a:r>
                      <a:r>
                        <a:rPr lang="en-US" sz="1500" u="none" strike="noStrike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baseline="0" dirty="0" err="1" smtClean="0">
                          <a:solidFill>
                            <a:schemeClr val="tx2"/>
                          </a:solidFill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89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 smtClean="0">
                          <a:solidFill>
                            <a:schemeClr val="tx2"/>
                          </a:solidFill>
                        </a:rPr>
                        <a:t>Surat</a:t>
                      </a:r>
                      <a:r>
                        <a:rPr lang="en-US" sz="1500" u="none" strike="noStrike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 smtClean="0">
                          <a:solidFill>
                            <a:schemeClr val="tx2"/>
                          </a:solidFill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a. SK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Bebas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751</a:t>
                      </a:r>
                    </a:p>
                  </a:txBody>
                  <a:tcPr marL="9525" marR="9525" marT="9525" marB="0" anchor="ctr"/>
                </a:tc>
              </a:tr>
              <a:tr h="3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b. SK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Sehat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878</a:t>
                      </a:r>
                    </a:p>
                  </a:txBody>
                  <a:tcPr marL="9525" marR="9525" marT="9525" marB="0" anchor="ctr"/>
                </a:tc>
              </a:tr>
              <a:tr h="433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c. SK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Sehat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Fisik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</a:tr>
              <a:tr h="32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d. SK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Sakit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e.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08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500" b="0" i="0" u="none" strike="noStrike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f. SK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Pernah</a:t>
                      </a:r>
                      <a:r>
                        <a:rPr lang="en-US" sz="15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500" u="none" strike="noStrike" dirty="0" err="1">
                          <a:solidFill>
                            <a:schemeClr val="tx2"/>
                          </a:solidFill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9969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solidFill>
                            <a:schemeClr val="tx2"/>
                          </a:solidFill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94606" y="5707792"/>
            <a:ext cx="11015344" cy="1056900"/>
          </a:xfrm>
          <a:prstGeom prst="rect">
            <a:avLst/>
          </a:prstGeom>
        </p:spPr>
        <p:txBody>
          <a:bodyPr lIns="87604" tIns="43801" rIns="87604" bIns="43801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8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20132"/>
              </p:ext>
            </p:extLst>
          </p:nvPr>
        </p:nvGraphicFramePr>
        <p:xfrm>
          <a:off x="6770585" y="1822131"/>
          <a:ext cx="4208467" cy="314954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43053"/>
                <a:gridCol w="2128405"/>
                <a:gridCol w="1137009"/>
              </a:tblGrid>
              <a:tr h="258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NO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KEGIATAN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SARAF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KULIT &amp; KELAMIN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PENYAKIT DALAM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KANDUNGAN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  <a:tr h="48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MEDIK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86" marR="14786" marT="11148" marB="0"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173764" y="186113"/>
            <a:ext cx="405702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0585" y="1315305"/>
            <a:ext cx="4769236" cy="344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8" b="1" dirty="0">
                <a:solidFill>
                  <a:schemeClr val="tx2"/>
                </a:solidFill>
              </a:rPr>
              <a:t>KUNJUNGAN RAWAT JALAN NON PSIKIATRI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6709" y="1306292"/>
            <a:ext cx="3844376" cy="344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8" b="1" dirty="0">
                <a:solidFill>
                  <a:schemeClr val="tx2"/>
                </a:solidFill>
              </a:rPr>
              <a:t>KEGIATAN RAWAT JALAN PSIKIATRI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770" y="134044"/>
            <a:ext cx="874253" cy="87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69886"/>
              </p:ext>
            </p:extLst>
          </p:nvPr>
        </p:nvGraphicFramePr>
        <p:xfrm>
          <a:off x="863228" y="908720"/>
          <a:ext cx="3707882" cy="214015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20080"/>
                <a:gridCol w="2123737"/>
                <a:gridCol w="864065"/>
              </a:tblGrid>
              <a:tr h="619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7" marR="182687" marT="68926" marB="689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7" marR="182687" marT="68926" marB="689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7" marR="182687" marT="68926" marB="68926" anchor="ctr"/>
                </a:tc>
              </a:tr>
              <a:tr h="508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</a:rPr>
                        <a:t>Permintaan makanan pasien rawat inap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/>
                </a:tc>
              </a:tr>
              <a:tr h="538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Pelayanan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Konseling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Gizi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4735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Survey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Diet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Pasien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977069"/>
              </p:ext>
            </p:extLst>
          </p:nvPr>
        </p:nvGraphicFramePr>
        <p:xfrm>
          <a:off x="836391" y="3933056"/>
          <a:ext cx="3701775" cy="24577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8072"/>
                <a:gridCol w="2016224"/>
                <a:gridCol w="1037479"/>
              </a:tblGrid>
              <a:tr h="8058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3" marR="182723" marT="68845" marB="68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3" marR="182723" marT="68845" marB="68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23" marR="182723" marT="68845" marB="68845" anchor="ctr"/>
                </a:tc>
              </a:tr>
              <a:tr h="615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Pencucian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 Linen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18.202</a:t>
                      </a:r>
                    </a:p>
                  </a:txBody>
                  <a:tcPr marL="9525" marR="9525" marT="9525" marB="0" anchor="ctr"/>
                </a:tc>
              </a:tr>
              <a:tr h="590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</a:rPr>
                        <a:t>Pencucian Linen Non </a:t>
                      </a: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46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</a:rPr>
                        <a:t>Linen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</a:rPr>
                        <a:t>Rusak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762181"/>
              </p:ext>
            </p:extLst>
          </p:nvPr>
        </p:nvGraphicFramePr>
        <p:xfrm>
          <a:off x="6041869" y="826652"/>
          <a:ext cx="5882833" cy="55689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8071"/>
                <a:gridCol w="4176465"/>
                <a:gridCol w="1058297"/>
              </a:tblGrid>
              <a:tr h="37312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69" marB="6886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69" marB="68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69" marB="68869" anchor="ctr"/>
                </a:tc>
              </a:tr>
              <a:tr h="367047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35" marR="182635" marT="68869" marB="68869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Pemeliharaan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rutin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Alat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Medis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78000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Pemeliharaan rutin Peralatan Elektronika dan Komunikasi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Pemeliharaan rutin Peralatan Listrik dan Air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Pemeliharaan </a:t>
                      </a:r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rutin peralatan Laundry dan Kitchen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Perbaikan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Alat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Medis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Perbaikan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Elektronika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Komunikasi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Perbaikan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Listrik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Air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Perbaikan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Laundry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Kitchen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5061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Perbaikan dan Pemeliharaan oleh Pihak Ketiga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6" marR="19026" marT="14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079252" y="186113"/>
            <a:ext cx="3485751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04433" y="3269109"/>
            <a:ext cx="3485751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91820" y="161340"/>
            <a:ext cx="3456384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1808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5" y="154404"/>
            <a:ext cx="819388" cy="8193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2" y="3137856"/>
            <a:ext cx="897820" cy="897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92" y="112374"/>
            <a:ext cx="985527" cy="98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478801"/>
              </p:ext>
            </p:extLst>
          </p:nvPr>
        </p:nvGraphicFramePr>
        <p:xfrm>
          <a:off x="34843" y="1286508"/>
          <a:ext cx="11707189" cy="51047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87576"/>
                <a:gridCol w="8966795"/>
                <a:gridCol w="1852818"/>
              </a:tblGrid>
              <a:tr h="3519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4" marR="182684" marT="68871" marB="68871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 KEGIATAN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4" marR="182684" marT="68871" marB="688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4" marR="182684" marT="68871" marB="68871" anchor="ctr"/>
                </a:tc>
              </a:tr>
              <a:tr h="3519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0" strike="noStrike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4" marR="182684" marT="68871" marB="68871" anchor="ctr"/>
                </a:tc>
              </a:tr>
              <a:tr h="351991"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PEMANTAUAN KUALITAS KESEHATAN LINGKUNGAN		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84" marR="182684" marT="68871" marB="6887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suhu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kelembaban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pencahayaan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kebisingan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Pemeriksaan angka kuman udara ruang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Usap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lantai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Usap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dinding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Usap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linen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bersih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Usap alat medis/ pemantauan kualitas hasil sterilisasi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Pemeriksaan kualitas kimia air bersih dan air minum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bakteriologis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air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bersih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/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minum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Pemeriksaan angka kuman E Coli makanan dan minuman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Pemeriksaan angka kuman total &amp; angka kuman E Coli alat makan / minum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air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limbah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(COD, BOD, TSS, pH,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Phosphat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, NH3-N,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Mikrobiologi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solidFill>
                            <a:schemeClr val="tx2"/>
                          </a:solidFill>
                          <a:effectLst/>
                        </a:rPr>
                        <a:t>Pemeriksaan mingguan sisa chlor bebas air bersih</a:t>
                      </a:r>
                      <a:endParaRPr lang="sv-SE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Pemeriksaa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pH &amp;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suhu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air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bersih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mingguan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29" marR="19029" marT="1434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50639" y="189258"/>
            <a:ext cx="3473029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1375722" y="681420"/>
            <a:ext cx="1071246" cy="499186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10" dirty="0">
                <a:solidFill>
                  <a:schemeClr val="tx2"/>
                </a:solidFill>
                <a:latin typeface="Arial Black" pitchFamily="34" charset="0"/>
              </a:rPr>
              <a:t>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8" y="100486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68855" y="162797"/>
            <a:ext cx="3526821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</a:t>
            </a:r>
            <a:endParaRPr lang="en-US" sz="1808" dirty="0">
              <a:solidFill>
                <a:srgbClr val="FFFF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1375722" y="659258"/>
            <a:ext cx="1071246" cy="499186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10" dirty="0">
                <a:solidFill>
                  <a:schemeClr val="tx2"/>
                </a:solidFill>
                <a:latin typeface="Arial Black" pitchFamily="34" charset="0"/>
              </a:rPr>
              <a:t>2</a:t>
            </a: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173877"/>
              </p:ext>
            </p:extLst>
          </p:nvPr>
        </p:nvGraphicFramePr>
        <p:xfrm>
          <a:off x="214675" y="1255329"/>
          <a:ext cx="11500526" cy="459160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11547"/>
                <a:gridCol w="6164533"/>
                <a:gridCol w="2497203"/>
                <a:gridCol w="2127243"/>
              </a:tblGrid>
              <a:tr h="35196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9" marR="182699" marT="68856" marB="68856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 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9" marR="182699" marT="68856" marB="68856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BULAN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9" marR="182699" marT="68856" marB="68856" anchor="ctr"/>
                </a:tc>
              </a:tr>
              <a:tr h="35196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699" marR="182699" marT="68856" marB="68856" anchor="ctr"/>
                </a:tc>
              </a:tr>
              <a:tr h="2285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PENYEHATAN 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AIR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Desinfeksi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air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9033" marR="19033" marT="14346" marB="0" anchor="ctr"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Pengurasan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tandon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 anchor="ctr"/>
                </a:tc>
              </a:tr>
              <a:tr h="22859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PENGELOLAAN LIMBAH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proses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pengambilan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&amp;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pengiriman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limbah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padat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Insenerasi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limbah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padat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pengelolaan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sampah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9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 pengelolaan sampah non medis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2902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SANITASI RUANG DAN LINGKUNGAN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 pemeliharaan lingkungan kerja secara insentif (dengan checklist)</a:t>
                      </a:r>
                      <a:endParaRPr lang="sv-SE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229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sanitasi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ruang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bangunan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inspeksi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langsung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</a:tr>
              <a:tr h="229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Pemantauan pemeliharaan taman &amp; lingkungan luar gedung ( dengan checlist)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22859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PENGENDALIAN VEKTOR / BINATANG PENGGANGGU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Survey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jentik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65" marR="9565" marT="9565" marB="0" anchor="ctr"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Fogging serangga 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65" marR="9565" marT="9565" marB="0" anchor="ctr"/>
                </a:tc>
              </a:tr>
              <a:tr h="22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Pengendalian rayap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3" marR="19033" marT="1434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65" marR="9565" marT="9565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8" y="100486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30584"/>
              </p:ext>
            </p:extLst>
          </p:nvPr>
        </p:nvGraphicFramePr>
        <p:xfrm>
          <a:off x="1507479" y="1213052"/>
          <a:ext cx="9318718" cy="301439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4095"/>
                <a:gridCol w="5320548"/>
                <a:gridCol w="3134075"/>
              </a:tblGrid>
              <a:tr h="3939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</a:tr>
              <a:tr h="353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Pengelolaan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</a:tr>
              <a:tr h="279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Penerimaan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777</a:t>
                      </a:r>
                    </a:p>
                  </a:txBody>
                  <a:tcPr marL="9525" marR="9525" marT="9525" marB="0" anchor="ctr"/>
                </a:tc>
              </a:tr>
              <a:tr h="2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Kunjungan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</a:tr>
              <a:tr h="353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Permintaan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surat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2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Pra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penelitian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Penelitian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Pengembangan SDM Internal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353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SDM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71027" y="189272"/>
            <a:ext cx="3371767" cy="41902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8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1808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45908"/>
              </p:ext>
            </p:extLst>
          </p:nvPr>
        </p:nvGraphicFramePr>
        <p:xfrm>
          <a:off x="1350579" y="5085184"/>
          <a:ext cx="9521761" cy="94175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0799"/>
                <a:gridCol w="6134570"/>
                <a:gridCol w="2086392"/>
              </a:tblGrid>
              <a:tr h="3517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INDIKATOR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731" marR="182731" marT="68759" marB="68759" anchor="ctr"/>
                </a:tc>
              </a:tr>
              <a:tr h="589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Persentase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pegawai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yang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mengikuti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pelatihan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Bintek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selama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jam/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tahun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(%)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9034" marR="19034" marT="143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030" marR="19030" marT="14348" marB="0" anchor="ctr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474426" y="681420"/>
            <a:ext cx="3368368" cy="499186"/>
            <a:chOff x="840099" y="634287"/>
            <a:chExt cx="3368368" cy="499186"/>
          </a:xfrm>
        </p:grpSpPr>
        <p:sp>
          <p:nvSpPr>
            <p:cNvPr id="7" name="Pentagon 6"/>
            <p:cNvSpPr/>
            <p:nvPr/>
          </p:nvSpPr>
          <p:spPr>
            <a:xfrm>
              <a:off x="840099" y="634287"/>
              <a:ext cx="1071246" cy="499186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10" dirty="0">
                  <a:solidFill>
                    <a:schemeClr val="tx2"/>
                  </a:solidFill>
                  <a:latin typeface="Arial Black" pitchFamily="34" charset="0"/>
                </a:rPr>
                <a:t>1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1758310" y="634287"/>
              <a:ext cx="2450157" cy="486652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10" b="1" dirty="0">
                  <a:solidFill>
                    <a:schemeClr val="tx2"/>
                  </a:solidFill>
                </a:rPr>
                <a:t>KEGIATAN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75722" y="4384487"/>
            <a:ext cx="5585784" cy="503631"/>
            <a:chOff x="836612" y="4643773"/>
            <a:chExt cx="5562600" cy="501541"/>
          </a:xfrm>
        </p:grpSpPr>
        <p:sp>
          <p:nvSpPr>
            <p:cNvPr id="8" name="Pentagon 7"/>
            <p:cNvSpPr/>
            <p:nvPr/>
          </p:nvSpPr>
          <p:spPr>
            <a:xfrm>
              <a:off x="836612" y="4648200"/>
              <a:ext cx="1066800" cy="497114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10" dirty="0">
                  <a:solidFill>
                    <a:schemeClr val="tx2"/>
                  </a:solidFill>
                  <a:latin typeface="Arial Black" pitchFamily="34" charset="0"/>
                </a:rPr>
                <a:t>2</a:t>
              </a:r>
            </a:p>
          </p:txBody>
        </p:sp>
        <p:sp>
          <p:nvSpPr>
            <p:cNvPr id="13" name="Chevron 12"/>
            <p:cNvSpPr/>
            <p:nvPr/>
          </p:nvSpPr>
          <p:spPr>
            <a:xfrm>
              <a:off x="1785710" y="4643773"/>
              <a:ext cx="4613502" cy="484632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10" b="1" dirty="0">
                  <a:solidFill>
                    <a:schemeClr val="tx2"/>
                  </a:solidFill>
                </a:rPr>
                <a:t>PENINGKATAN MUTU SDM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8" y="100486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433777"/>
              </p:ext>
            </p:extLst>
          </p:nvPr>
        </p:nvGraphicFramePr>
        <p:xfrm>
          <a:off x="3527524" y="1687633"/>
          <a:ext cx="8352928" cy="486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361726" y="4092136"/>
            <a:ext cx="1259144" cy="47978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784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6,82%</a:t>
            </a:r>
            <a:endParaRPr lang="en-US" sz="1784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72413" y="344658"/>
            <a:ext cx="5718885" cy="693745"/>
            <a:chOff x="305272" y="201216"/>
            <a:chExt cx="6264696" cy="1167820"/>
          </a:xfrm>
        </p:grpSpPr>
        <p:sp>
          <p:nvSpPr>
            <p:cNvPr id="31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34" name="Freeform: Shape 71"/>
            <p:cNvSpPr/>
            <p:nvPr/>
          </p:nvSpPr>
          <p:spPr>
            <a:xfrm flipV="1">
              <a:off x="1454779" y="295554"/>
              <a:ext cx="5115189" cy="979139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6" name="Frame 15"/>
            <p:cNvSpPr/>
            <p:nvPr/>
          </p:nvSpPr>
          <p:spPr>
            <a:xfrm>
              <a:off x="305272" y="201216"/>
              <a:ext cx="1224135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001" y="396553"/>
              <a:ext cx="784675" cy="77714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48009" y="477675"/>
              <a:ext cx="3730146" cy="71090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42" b="1" dirty="0">
                  <a:solidFill>
                    <a:schemeClr val="tx2"/>
                  </a:solidFill>
                </a:rPr>
                <a:t>REALISASI ANGGARAN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2122090433"/>
              </p:ext>
            </p:extLst>
          </p:nvPr>
        </p:nvGraphicFramePr>
        <p:xfrm>
          <a:off x="228259" y="1278638"/>
          <a:ext cx="4751722" cy="205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32405210"/>
      </p:ext>
    </p:extLst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95555"/>
              </p:ext>
            </p:extLst>
          </p:nvPr>
        </p:nvGraphicFramePr>
        <p:xfrm>
          <a:off x="814724" y="1412776"/>
          <a:ext cx="9409544" cy="475644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44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09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5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09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91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Menyiapkan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surat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kabar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bacaan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diruang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tunggu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90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Menerima dan menyambungkan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telepon</a:t>
                      </a:r>
                      <a:endParaRPr lang="fi-FI" sz="1400" b="0" i="0" u="none" strike="noStrike" baseline="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36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Membuat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laporan tertulis penyampaian informasi Pembina Apel beserta sosialisasi dari bidang terkait pada tiap apel pagi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1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Melaksanakan dan menyiapkan keperluan kegiatan survey kepuasan pelanggan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8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a. Rawat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Jalan (Lembar)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10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b. Rawat Inap (Lembar)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80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c. Instalasi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Farmasi (Responden)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80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d. Instalasi Lain (Responden)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540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80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Menyiapkan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blangko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kotak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saran (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Lembar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4212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Menyiapkan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leaftlet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kebutuhan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promosi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RS (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Instalasi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40099" y="40432"/>
            <a:ext cx="4765656" cy="55960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028" tIns="41514" rIns="83028" bIns="41514" rtlCol="0" anchor="ctr"/>
          <a:lstStyle/>
          <a:p>
            <a:pPr algn="ctr"/>
            <a:r>
              <a:rPr lang="fi-FI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HUMAS DAN PEMASARAN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840099" y="696457"/>
            <a:ext cx="1071246" cy="49711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028" tIns="41514" rIns="83028" bIns="41514" rtlCol="0" anchor="ctr"/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0" y="37881"/>
            <a:ext cx="514057" cy="5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6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636249"/>
              </p:ext>
            </p:extLst>
          </p:nvPr>
        </p:nvGraphicFramePr>
        <p:xfrm>
          <a:off x="935236" y="692696"/>
          <a:ext cx="9296032" cy="58933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99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/>
              </a:tblGrid>
              <a:tr h="24713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JENIS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13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JAN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9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Cetak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Leaftlet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a. Leaflet Lama</a:t>
                      </a:r>
                      <a:endParaRPr lang="fi-FI" sz="1400" b="0" i="0" u="none" strike="noStrike" baseline="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b. Leaflet Edukasi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c. Leaflet Instalasi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9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d. MMT &amp; Banner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27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Pemasaran ke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Instansi Pemerintah dan Swasta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6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Input Data &amp; pengetikan tugas Instalasi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Humas &amp; Pemasaran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36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a. Pengajuan Foto Twitter, Web, Facebook, Instagram dan Path</a:t>
                      </a:r>
                      <a:endParaRPr lang="fi-FI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27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b. Laporan Kegiatan Humas</a:t>
                      </a:r>
                      <a:endParaRPr lang="fi-FI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169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Jadwal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Penugasan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Inspektur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Apel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783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Menyampaikan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informasi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kedinasan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bentuk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SMS Gateway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7834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Pemberian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informasi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&amp;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pelayanan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pelanggan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(Customer)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935236" y="53625"/>
            <a:ext cx="1071246" cy="49711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028" tIns="41514" rIns="83028" bIns="41514" rtlCol="0" anchor="ctr"/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Arial Black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830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611460"/>
              </p:ext>
            </p:extLst>
          </p:nvPr>
        </p:nvGraphicFramePr>
        <p:xfrm>
          <a:off x="935236" y="908720"/>
          <a:ext cx="9577064" cy="30963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49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19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525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15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2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Membuat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jadwal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penugasan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Inspektur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&amp; Pembina </a:t>
                      </a: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Apel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52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Dokumentasi Foto dan Video</a:t>
                      </a:r>
                      <a:endParaRPr lang="fi-FI" sz="1400" b="0" i="0" u="none" strike="noStrike" baseline="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27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Publikasi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Media Sosial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69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i-FI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Input materi pelayanan RS dan Info Publlik di</a:t>
                      </a:r>
                      <a:r>
                        <a:rPr lang="fi-FI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Website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935236" y="221634"/>
            <a:ext cx="1071246" cy="49711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028" tIns="41514" rIns="83028" bIns="41514" rtlCol="0" anchor="ctr"/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Arial Black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17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389392"/>
              </p:ext>
            </p:extLst>
          </p:nvPr>
        </p:nvGraphicFramePr>
        <p:xfrm>
          <a:off x="921091" y="980728"/>
          <a:ext cx="9072257" cy="357338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166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24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6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3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JENIS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KEGIATAN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BULAN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008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6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Pengelolaan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</a:rPr>
                        <a:t>perangkat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</a:rPr>
                        <a:t>lunak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(software)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8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Pengelolaan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</a:rPr>
                        <a:t>perangkat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2"/>
                          </a:solidFill>
                          <a:effectLst/>
                        </a:rPr>
                        <a:t>keras</a:t>
                      </a:r>
                      <a:r>
                        <a:rPr lang="en-US" sz="14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(hardware)</a:t>
                      </a:r>
                      <a:endParaRPr lang="en-US" sz="1400" b="0" i="0" u="none" strike="noStrike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7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Perbaikan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Printer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7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Pengelolaan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</a:rPr>
                        <a:t>jaringan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42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Pencadangan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data (backup)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42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910" marR="4591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Pemeliharaan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rutin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komputer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910" marR="4591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914984" y="105261"/>
            <a:ext cx="2698800" cy="4172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028" tIns="41514" rIns="83028" bIns="41514" rtlCol="0" anchor="ctr"/>
          <a:lstStyle/>
          <a:p>
            <a:pPr algn="ctr"/>
            <a:r>
              <a:rPr lang="fi-FI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 RS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74" y="49082"/>
            <a:ext cx="582639" cy="6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0666" y="5184421"/>
            <a:ext cx="7908413" cy="92717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23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TERIMA KASIH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7958" y="444814"/>
            <a:ext cx="11401120" cy="6197924"/>
            <a:chOff x="227012" y="457200"/>
            <a:chExt cx="10210800" cy="6172200"/>
          </a:xfrm>
        </p:grpSpPr>
        <p:sp>
          <p:nvSpPr>
            <p:cNvPr id="3" name="Rectangle 2"/>
            <p:cNvSpPr/>
            <p:nvPr/>
          </p:nvSpPr>
          <p:spPr>
            <a:xfrm>
              <a:off x="227012" y="4495800"/>
              <a:ext cx="10210800" cy="533400"/>
            </a:xfrm>
            <a:prstGeom prst="rect">
              <a:avLst/>
            </a:prstGeom>
            <a:gradFill flip="none" rotWithShape="1">
              <a:gsLst>
                <a:gs pos="0">
                  <a:srgbClr val="FF6600">
                    <a:shade val="30000"/>
                    <a:satMod val="115000"/>
                  </a:srgbClr>
                </a:gs>
                <a:gs pos="50000">
                  <a:srgbClr val="FF6600">
                    <a:shade val="67500"/>
                    <a:satMod val="115000"/>
                  </a:srgbClr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79612" y="457200"/>
              <a:ext cx="304800" cy="6172200"/>
            </a:xfrm>
            <a:prstGeom prst="rect">
              <a:avLst/>
            </a:prstGeom>
            <a:gradFill flip="none" rotWithShape="1">
              <a:gsLst>
                <a:gs pos="0">
                  <a:srgbClr val="FF6600">
                    <a:shade val="30000"/>
                    <a:satMod val="115000"/>
                  </a:srgbClr>
                </a:gs>
                <a:gs pos="50000">
                  <a:srgbClr val="FF6600">
                    <a:shade val="67500"/>
                    <a:satMod val="115000"/>
                  </a:srgbClr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5212" y="3276600"/>
              <a:ext cx="914400" cy="1219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79195" y="5029200"/>
              <a:ext cx="914400" cy="12192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38" y="455744"/>
            <a:ext cx="8493452" cy="3967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26"/>
          <p:cNvGrpSpPr/>
          <p:nvPr/>
        </p:nvGrpSpPr>
        <p:grpSpPr>
          <a:xfrm>
            <a:off x="520420" y="1775438"/>
            <a:ext cx="1589168" cy="1071246"/>
            <a:chOff x="323850" y="234951"/>
            <a:chExt cx="2228850" cy="1285470"/>
          </a:xfrm>
        </p:grpSpPr>
        <p:sp>
          <p:nvSpPr>
            <p:cNvPr id="12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3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4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5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6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7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8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19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20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21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  <p:sp>
          <p:nvSpPr>
            <p:cNvPr id="22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808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24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15156" y="44624"/>
            <a:ext cx="8352928" cy="792088"/>
            <a:chOff x="305272" y="201216"/>
            <a:chExt cx="8165221" cy="1167820"/>
          </a:xfrm>
        </p:grpSpPr>
        <p:sp>
          <p:nvSpPr>
            <p:cNvPr id="11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Freeform: Shape 71"/>
            <p:cNvSpPr/>
            <p:nvPr/>
          </p:nvSpPr>
          <p:spPr>
            <a:xfrm flipV="1">
              <a:off x="1454778" y="295548"/>
              <a:ext cx="7015715" cy="979141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ame 12"/>
            <p:cNvSpPr/>
            <p:nvPr/>
          </p:nvSpPr>
          <p:spPr>
            <a:xfrm>
              <a:off x="305272" y="201216"/>
              <a:ext cx="1149506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001" y="395891"/>
              <a:ext cx="695339" cy="7784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4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29433" y="395692"/>
              <a:ext cx="6000886" cy="69349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STANDAR PELAYANAN MINIMAL (SPM)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20765"/>
              </p:ext>
            </p:extLst>
          </p:nvPr>
        </p:nvGraphicFramePr>
        <p:xfrm>
          <a:off x="215156" y="1372192"/>
          <a:ext cx="6048672" cy="49872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76064"/>
                <a:gridCol w="2592288"/>
                <a:gridCol w="1800200"/>
                <a:gridCol w="1080120"/>
              </a:tblGrid>
              <a:tr h="21109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11095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064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1.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nl-NL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Kemampuan menangani   life saving anak dan dewasa</a:t>
                      </a:r>
                      <a:endParaRPr lang="nl-NL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361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2.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Jam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buka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pelayanan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Gawat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Darurat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24 Jam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7222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3.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Pemberi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Pelayanan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gawat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darurat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bersertifikat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masih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berlaku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BLS/PPGD/GELS/ALS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406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4.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Ketersediaan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tim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penanggulangan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bencana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 Tim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4852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5.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nn-NO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Waktu tanggap pelayanan Dokter </a:t>
                      </a:r>
                      <a:endParaRPr lang="nn-NO" sz="1400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nn-NO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di </a:t>
                      </a:r>
                      <a:r>
                        <a:rPr lang="nn-NO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Gawat Darurat</a:t>
                      </a:r>
                      <a:endParaRPr lang="nn-NO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ctr" fontAlgn="ctr"/>
                      <a:r>
                        <a:rPr lang="nb-NO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≤ 5 menit terlayani setelah pasien datang</a:t>
                      </a:r>
                      <a:endParaRPr lang="nb-NO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6.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Kepuasan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Pelanggan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≥ 70 %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7.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Kematian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&lt; 24 Jam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≤ 2 ‰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406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8.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v-SE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Pasien dapat ditenangkan dalam waktu ≤  48 Jam</a:t>
                      </a:r>
                      <a:endParaRPr lang="sv-SE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  <a:tr h="5417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9.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Tidak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adanya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pasien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diharuskan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membayar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uang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muka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1111" y="942883"/>
            <a:ext cx="3686588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Darurat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(IGD)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0785"/>
              </p:ext>
            </p:extLst>
          </p:nvPr>
        </p:nvGraphicFramePr>
        <p:xfrm>
          <a:off x="6335836" y="1372193"/>
          <a:ext cx="5616624" cy="494403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68052"/>
                <a:gridCol w="2268252"/>
                <a:gridCol w="2016224"/>
                <a:gridCol w="864096"/>
              </a:tblGrid>
              <a:tr h="2106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10617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21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nn-NO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Dokter pemberi pelayanan di Poliklinik Spesialis </a:t>
                      </a:r>
                      <a:endParaRPr lang="nn-NO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100%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Dokter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Spesialis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4485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Ketersediaan Pelayanan di Rawat Jalan</a:t>
                      </a:r>
                      <a:endParaRPr lang="fi-FI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Anak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Remaja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44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b. NAPZA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57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Gangguan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Psikotik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57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Gangguan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Neurotik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302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e. Mental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Retardasi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44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f.  Mental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Organik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92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421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0" algn="l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h.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Tumbuh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Kembang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0530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Jam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buka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pelayanan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08.00 s/d 13.00</a:t>
                      </a:r>
                      <a:b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Setiap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Hari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Kerja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kecuali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Jumat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: 08.00 s/d 11.00;</a:t>
                      </a:r>
                      <a:b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Sabtu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: 08.00 s/d 12.00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21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Waktu tunggu di Rawat Jalan </a:t>
                      </a:r>
                      <a:endParaRPr lang="fi-FI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≤60 Menit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326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5.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Kepuasan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Pelanggan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≤90%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335836" y="942883"/>
            <a:ext cx="1570623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Jalan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7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5156" y="161903"/>
            <a:ext cx="1504900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Inap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469286"/>
              </p:ext>
            </p:extLst>
          </p:nvPr>
        </p:nvGraphicFramePr>
        <p:xfrm>
          <a:off x="215156" y="692697"/>
          <a:ext cx="6336704" cy="577983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2048"/>
                <a:gridCol w="2160240"/>
                <a:gridCol w="2376264"/>
                <a:gridCol w="1368152"/>
              </a:tblGrid>
              <a:tr h="2093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09379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35893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Pemberi Pelayanan di Rawat Inap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a. Dokter Spesialis dan Dokter Umum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89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 Perawat minimal pendidikan D3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58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Dokter penanggung jawab pasien 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5384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Ketersediaan Pelayanan rawat inap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NAPZA, Gangguan Psikotik, Gangguan Neurotik, Gangguan Mental Organik.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897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Jam Visite Dokter Spesialis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08.00 s/d 14.00 setiap hari kerja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89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 Infeksi Nosokomial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≤1,5%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5384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kejadian kematian pasien jatuh yang berakibat kecacatan/kematian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75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Kematian Pasien &gt; 48 Jam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0,24%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29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 Pulang Paksa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5 %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89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Kepuasan Pelanggan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606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kejadian kematian pasien gangguan jiwa karena bunuh diri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7178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 re-admission pasien gangguan jiwa tidak kembali dalam perawatan dalam  waktu ≤ 1 bulan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67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Lama hari perawatan pasien gangguan jiwa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6 minggu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69362"/>
              </p:ext>
            </p:extLst>
          </p:nvPr>
        </p:nvGraphicFramePr>
        <p:xfrm>
          <a:off x="6623868" y="692696"/>
          <a:ext cx="5400601" cy="20162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68223"/>
                <a:gridCol w="1841114"/>
                <a:gridCol w="2025225"/>
                <a:gridCol w="1166039"/>
              </a:tblGrid>
              <a:tr h="2243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2430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384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 Tunggu Hasil Pelayanan Thorax Foto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3 Jam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4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Pelaksana Ekspertisi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Dokter Spesialis Radiologi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84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 Kegagalan  Pelayanan Rontgen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Kerusakan foto ≤ 2 %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940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Kepuasan Pelanggan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80 %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617861" y="161903"/>
            <a:ext cx="1245214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Radiologi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85435"/>
              </p:ext>
            </p:extLst>
          </p:nvPr>
        </p:nvGraphicFramePr>
        <p:xfrm>
          <a:off x="6617861" y="3429000"/>
          <a:ext cx="5400601" cy="21602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68223"/>
                <a:gridCol w="1841114"/>
                <a:gridCol w="2025225"/>
                <a:gridCol w="1166039"/>
              </a:tblGrid>
              <a:tr h="2243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2430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3845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tunggu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laboratorium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≥  140 menit          (kimia darah dan darah rutin)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45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Pelaksana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ekspertisi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Dokter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Sp. PK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45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Penyerahan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Laboratorium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739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Kepuasan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Pelanggan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80 %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617861" y="2923287"/>
            <a:ext cx="3822431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Laboratorium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Patologi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Klinik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5156" y="100529"/>
            <a:ext cx="2277548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Rehabilitasi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Medik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95153"/>
              </p:ext>
            </p:extLst>
          </p:nvPr>
        </p:nvGraphicFramePr>
        <p:xfrm>
          <a:off x="215156" y="692698"/>
          <a:ext cx="5544617" cy="187907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19808"/>
                <a:gridCol w="2599039"/>
                <a:gridCol w="1386154"/>
                <a:gridCol w="1039616"/>
              </a:tblGrid>
              <a:tr h="2124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1245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5463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 Drop Out Pasien Terhadap Pelayanan Rehabilitasi Psikososial Yang Direncanakan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5463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Kejadian Kesalahan Tindakan Rehabilitasi Medik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574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Kepuasan Pelanggan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80 %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816010"/>
              </p:ext>
            </p:extLst>
          </p:nvPr>
        </p:nvGraphicFramePr>
        <p:xfrm>
          <a:off x="215156" y="3212976"/>
          <a:ext cx="5544617" cy="244827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19808"/>
                <a:gridCol w="2599039"/>
                <a:gridCol w="1386154"/>
                <a:gridCol w="1039616"/>
              </a:tblGrid>
              <a:tr h="2211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21119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21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9725" marR="0" indent="-222250" algn="just" defTabSz="9182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Tunggu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Jadi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30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146735"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280988" indent="-163513"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Tunggu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Racikan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062">
                <a:tc vMerge="1"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280988" indent="-163513"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7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Kesalahan Pemberian Obat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0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Kepuasan Pelanggan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80 %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7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Penulisan Resep Sesuai Formularium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6983" y="2709318"/>
            <a:ext cx="1084913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Farmasi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65246"/>
              </p:ext>
            </p:extLst>
          </p:nvPr>
        </p:nvGraphicFramePr>
        <p:xfrm>
          <a:off x="6191820" y="692696"/>
          <a:ext cx="5688632" cy="158417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33309"/>
                <a:gridCol w="2666546"/>
                <a:gridCol w="1422158"/>
                <a:gridCol w="1066619"/>
              </a:tblGrid>
              <a:tr h="2217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21785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3802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 Waktu Pemberian Makanan Kepada Pasien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 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80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Sisa Makanan Yang Tidak Termakan Oleh Pasien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802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Kejadian Kesalahan Pemberian Diet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174302" y="100529"/>
            <a:ext cx="594394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6547" y="2420888"/>
            <a:ext cx="2001831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Transfusi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Darah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40486"/>
              </p:ext>
            </p:extLst>
          </p:nvPr>
        </p:nvGraphicFramePr>
        <p:xfrm>
          <a:off x="6177512" y="2893195"/>
          <a:ext cx="5781007" cy="118387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41969"/>
                <a:gridCol w="2709847"/>
                <a:gridCol w="1445252"/>
                <a:gridCol w="1083939"/>
              </a:tblGrid>
              <a:tr h="23340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33406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00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Kebutuhan darah bagi setiap pelayanan transfusi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 Terpenuhi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1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tranfusi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0,01%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73735"/>
              </p:ext>
            </p:extLst>
          </p:nvPr>
        </p:nvGraphicFramePr>
        <p:xfrm>
          <a:off x="6186023" y="4595771"/>
          <a:ext cx="5782761" cy="21750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42134"/>
                <a:gridCol w="2710669"/>
                <a:gridCol w="1445690"/>
                <a:gridCol w="1084268"/>
              </a:tblGrid>
              <a:tr h="1699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1699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Kelengkapan Pengisian Rekam Medik 24 Jam Setelah Selesai Pelayanan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Kelengkapan Informed Concent Setelah Mendapatkan Informasi Yang Jelas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 Penyediaan Dokumen Rekam Medik Pelayanan Rawat Jalan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10 menit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 Penyediaan Dokumen Rekam Medik Pelayanan Rawat Inap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15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174302" y="4149080"/>
            <a:ext cx="1706879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Rekam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Medik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8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36452"/>
              </p:ext>
            </p:extLst>
          </p:nvPr>
        </p:nvGraphicFramePr>
        <p:xfrm>
          <a:off x="249903" y="749936"/>
          <a:ext cx="5782761" cy="21750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2018"/>
                <a:gridCol w="2800785"/>
                <a:gridCol w="1445690"/>
                <a:gridCol w="1084268"/>
              </a:tblGrid>
              <a:tr h="1699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1699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Kelengkapan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Pengisian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24 Jam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Setelah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Selesai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Kelengkapan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Informed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Concent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Setelah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Mendapatkan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Informasi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Penyediaan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Dokumen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Jalan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10 menit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Penyediaan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Dokumen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15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5156" y="188640"/>
            <a:ext cx="1706879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Rekam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Medik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8"/>
              </p:ext>
            </p:extLst>
          </p:nvPr>
        </p:nvGraphicFramePr>
        <p:xfrm>
          <a:off x="215156" y="3717032"/>
          <a:ext cx="5782761" cy="26120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2018"/>
                <a:gridCol w="2800785"/>
                <a:gridCol w="1445690"/>
                <a:gridCol w="1084268"/>
              </a:tblGrid>
              <a:tr h="1699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1699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37072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Baku mutu limbah cair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a.BOD &lt; 30 mg/l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b.COD &lt; 80 mg/l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c.TSS &lt; 30 mg/l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d.PH 6-9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Pengelolaan Limbah Padat Infeksius Sesuai dengan Aturan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5156" y="3171225"/>
            <a:ext cx="2498762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Pengelolaan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Limbah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81027"/>
              </p:ext>
            </p:extLst>
          </p:nvPr>
        </p:nvGraphicFramePr>
        <p:xfrm>
          <a:off x="6191820" y="764704"/>
          <a:ext cx="5782761" cy="436036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52018"/>
                <a:gridCol w="2800785"/>
                <a:gridCol w="1445690"/>
                <a:gridCol w="1084268"/>
              </a:tblGrid>
              <a:tr h="1699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1699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Tindak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Lanjut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Penyelesaian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Pertemuan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Direksi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Kelengkapan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Laporan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Akuntabilitas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Kinerja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 Waktu Pengusulan Kenaikan Pangkat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Pengurusan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Gaji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Berkala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Karyawan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Minimal 20 Jam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Setahun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60 %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 Recovery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≥ 40 %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 Waktu Penyusunan Laporan Keuangan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Kecepatan Waktu Pemberian Informasi Tentang Tagihan Pasien 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 2 Jam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370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Pemberian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Imbalan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Insentif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Kesepakatan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191820" y="185551"/>
            <a:ext cx="3547126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Administrasi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Manajemen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1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595" y="194119"/>
            <a:ext cx="3282631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Ambulance/ Mobil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Jenazah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83194"/>
              </p:ext>
            </p:extLst>
          </p:nvPr>
        </p:nvGraphicFramePr>
        <p:xfrm>
          <a:off x="165818" y="616627"/>
          <a:ext cx="5959145" cy="187220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65805"/>
                <a:gridCol w="2886214"/>
                <a:gridCol w="1489786"/>
                <a:gridCol w="1117340"/>
              </a:tblGrid>
              <a:tr h="2159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15979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424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 Pelayanan Ambulance / Kereta Jenazah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 Jam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5553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Kecepatan Memberikan Pelayanan Ambulance / Kereta Jenazah di Rumah Sakit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Maks.30 menit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424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Tanggap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Ambulance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oleh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Masyarakat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Membutuhkan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60 Menit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6595" y="2625857"/>
            <a:ext cx="2816157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Pemulasaraan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Jenazah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973"/>
              </p:ext>
            </p:extLst>
          </p:nvPr>
        </p:nvGraphicFramePr>
        <p:xfrm>
          <a:off x="160505" y="3140968"/>
          <a:ext cx="6120680" cy="93568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442882"/>
                <a:gridCol w="1530170"/>
                <a:gridCol w="1147628"/>
              </a:tblGrid>
              <a:tr h="231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31118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73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Tanggap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Pemulasaraan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Jenazah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2 Jam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18560"/>
              </p:ext>
            </p:extLst>
          </p:nvPr>
        </p:nvGraphicFramePr>
        <p:xfrm>
          <a:off x="184757" y="4653136"/>
          <a:ext cx="6102375" cy="190154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77001"/>
                <a:gridCol w="2955585"/>
                <a:gridCol w="1525593"/>
                <a:gridCol w="1144196"/>
              </a:tblGrid>
              <a:tr h="1814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181426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371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Kecepatan Waktu menanggapi Kerusakan Alat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≤ 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1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 Waktu Pemeliharaan Alat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6220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Peralatan Laboratorium, Elektromedik, Alkes Lain Dan Alat Ukur Yang Digunakan Dalam Pelayanan Terkalibrasi Tepat Waktu Sesuai Ketentuan Kalibrasi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75202" y="4174349"/>
            <a:ext cx="3898184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Pemeliharaan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Sarana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35552"/>
              </p:ext>
            </p:extLst>
          </p:nvPr>
        </p:nvGraphicFramePr>
        <p:xfrm>
          <a:off x="6327766" y="692696"/>
          <a:ext cx="5754283" cy="138615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9792"/>
                <a:gridCol w="2786992"/>
                <a:gridCol w="1438571"/>
                <a:gridCol w="1078928"/>
              </a:tblGrid>
              <a:tr h="2076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076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25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Tidak Adanya Kejadian Linen Yang Hilang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534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Ketepatan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Penyediaan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Linen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463379" y="194119"/>
            <a:ext cx="2372125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</a:t>
            </a:r>
            <a:r>
              <a:rPr lang="en-US" sz="1600" b="1" dirty="0" smtClean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Laundry</a:t>
            </a:r>
            <a:endParaRPr lang="en-US" sz="1600" b="1" dirty="0">
              <a:ln/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482345"/>
              </p:ext>
            </p:extLst>
          </p:nvPr>
        </p:nvGraphicFramePr>
        <p:xfrm>
          <a:off x="6360239" y="2852935"/>
          <a:ext cx="5754283" cy="20090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9792"/>
                <a:gridCol w="2786992"/>
                <a:gridCol w="1438571"/>
                <a:gridCol w="1078928"/>
              </a:tblGrid>
              <a:tr h="2076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STANDAR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BULAN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207672"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</a:tr>
              <a:tr h="425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Ada anggota Tim PPI yang terlatih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Anggota Tim PPI yang terlatih 75 %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25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Tersedia APD di setiap instalasi / departemen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534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Kegiatan pencatatan dan pelaporan infeksi nosokomial / HAI ( Health Care Associated Infection) di RS ( Min 1 parameter 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327766" y="2297241"/>
            <a:ext cx="5291193" cy="328616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81598" tIns="40799" rIns="81598" bIns="4079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err="1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Pencegahan</a:t>
            </a:r>
            <a:r>
              <a:rPr lang="en-US" sz="1600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</a:t>
            </a:r>
            <a:r>
              <a:rPr lang="en-US" sz="1600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Pengendalian</a:t>
            </a:r>
            <a:r>
              <a:rPr lang="en-US" sz="1600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err="1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Infeksi</a:t>
            </a:r>
            <a:r>
              <a:rPr lang="en-US" sz="1600" b="1" dirty="0">
                <a:ln/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(PPI)</a:t>
            </a:r>
          </a:p>
        </p:txBody>
      </p:sp>
    </p:spTree>
    <p:extLst>
      <p:ext uri="{BB962C8B-B14F-4D97-AF65-F5344CB8AC3E}">
        <p14:creationId xmlns:p14="http://schemas.microsoft.com/office/powerpoint/2010/main" val="19705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503923"/>
              </p:ext>
            </p:extLst>
          </p:nvPr>
        </p:nvGraphicFramePr>
        <p:xfrm>
          <a:off x="143148" y="1124744"/>
          <a:ext cx="11983676" cy="505092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"/>
                <a:gridCol w="5524886"/>
                <a:gridCol w="2194212"/>
                <a:gridCol w="1772249"/>
                <a:gridCol w="1772249"/>
              </a:tblGrid>
              <a:tr h="5662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PROGRAM/KEGIATAN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ANGGARAN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REALISASI KEUANGAN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(%)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REALISASI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FISIK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(%)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51997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Program 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0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Peningkatan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Derajat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Masyarakat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Dengan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Penyediaan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Fasillitas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Perawatan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Bagi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Penderita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Akibat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Dampak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Asap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Rokok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20.681.674.000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33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30481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Pemenuhan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Sarana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Dan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Prasarana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Rujukan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( DAK 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4.255.000.000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51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3. 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30481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Peningkatan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Mutu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250.000.000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2,38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2,40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09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4.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Pengadaan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Kendaraan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Pendukung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Pelayanan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750.298.000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Penyediaan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Honorarium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Premi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BPJS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bagi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Tenaga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Harlep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di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Kesehatan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750.000.000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2,45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8,33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09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6.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Pemenuhan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Sarana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Prasarana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Alat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Kesehatan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18.000.000.000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15156" y="188640"/>
            <a:ext cx="7920880" cy="777427"/>
            <a:chOff x="305272" y="201216"/>
            <a:chExt cx="7920880" cy="777427"/>
          </a:xfrm>
        </p:grpSpPr>
        <p:sp>
          <p:nvSpPr>
            <p:cNvPr id="10" name="Freeform: Shape 70"/>
            <p:cNvSpPr/>
            <p:nvPr/>
          </p:nvSpPr>
          <p:spPr>
            <a:xfrm rot="158526">
              <a:off x="1570436" y="367927"/>
              <a:ext cx="5588232" cy="419333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Freeform: Shape 71"/>
            <p:cNvSpPr/>
            <p:nvPr/>
          </p:nvSpPr>
          <p:spPr>
            <a:xfrm flipV="1">
              <a:off x="1481204" y="264017"/>
              <a:ext cx="6744948" cy="651821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ame 16"/>
            <p:cNvSpPr/>
            <p:nvPr/>
          </p:nvSpPr>
          <p:spPr>
            <a:xfrm>
              <a:off x="305272" y="201216"/>
              <a:ext cx="1252276" cy="777427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0052" y="330813"/>
              <a:ext cx="802714" cy="5182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2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81174" y="391053"/>
              <a:ext cx="5145371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REALISASI BELANJA LANGSUNG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01226"/>
      </p:ext>
    </p:extLst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557978"/>
              </p:ext>
            </p:extLst>
          </p:nvPr>
        </p:nvGraphicFramePr>
        <p:xfrm>
          <a:off x="112800" y="260648"/>
          <a:ext cx="11983676" cy="513358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"/>
                <a:gridCol w="5524886"/>
                <a:gridCol w="2194212"/>
                <a:gridCol w="1772249"/>
                <a:gridCol w="1772249"/>
              </a:tblGrid>
              <a:tr h="5662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PROGRAM/KEGIATAN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ANGGARAN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REALISASI KEUANGAN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(%)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REALISASI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FISIK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(%)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51997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Program 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Sumber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Daya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0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Penyelenggaraan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Pendidikan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Pelatihan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SDM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Non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750.000.000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17,98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27719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Program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Farmasi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Perbekalan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Kesehatan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30481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51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1. 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30481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Penyediaan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Logistik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Kantor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9.000.000.000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31,11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09133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Program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Promosi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Pemberdayaan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Masyarakat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Penyelenggaraan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Promosi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500.000.000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2,56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5,31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36767">
                <a:tc gridSpan="5">
                  <a:txBody>
                    <a:bodyPr/>
                    <a:lstStyle/>
                    <a:p>
                      <a:pPr marL="0" marR="0" indent="0" algn="l" defTabSz="9182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Program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Pendukung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(BLUD)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1.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82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Kegiatan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lang="en-US" sz="14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dan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Pendukung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Pelayanan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(BLUD)</a:t>
                      </a:r>
                      <a:endParaRPr lang="en-US" sz="1400" b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36.500.000.000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8,33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740" marR="182740" marT="68874" marB="68874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32819"/>
      </p:ext>
    </p:extLst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2413" y="344658"/>
            <a:ext cx="7068285" cy="693746"/>
            <a:chOff x="305272" y="201216"/>
            <a:chExt cx="7920880" cy="777427"/>
          </a:xfrm>
        </p:grpSpPr>
        <p:sp>
          <p:nvSpPr>
            <p:cNvPr id="31" name="Freeform: Shape 70"/>
            <p:cNvSpPr/>
            <p:nvPr/>
          </p:nvSpPr>
          <p:spPr>
            <a:xfrm rot="158526">
              <a:off x="1569301" y="368108"/>
              <a:ext cx="5597173" cy="468332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34" name="Freeform: Shape 71"/>
            <p:cNvSpPr/>
            <p:nvPr/>
          </p:nvSpPr>
          <p:spPr>
            <a:xfrm flipV="1">
              <a:off x="1481204" y="264017"/>
              <a:ext cx="6744948" cy="651821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6" name="Frame 15"/>
            <p:cNvSpPr/>
            <p:nvPr/>
          </p:nvSpPr>
          <p:spPr>
            <a:xfrm>
              <a:off x="305272" y="201216"/>
              <a:ext cx="1252276" cy="777427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0052" y="322704"/>
              <a:ext cx="802714" cy="5344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99" b="1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81173" y="385448"/>
              <a:ext cx="5145371" cy="472874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42" b="1" dirty="0">
                  <a:solidFill>
                    <a:schemeClr val="tx2"/>
                  </a:solidFill>
                </a:rPr>
                <a:t>REALISASI ANGGARAN BLUD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213789"/>
              </p:ext>
            </p:extLst>
          </p:nvPr>
        </p:nvGraphicFramePr>
        <p:xfrm>
          <a:off x="831153" y="1308514"/>
          <a:ext cx="11073308" cy="28778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15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0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8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64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06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URAIAN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</a:t>
                      </a:r>
                      <a:endParaRPr lang="en-US" sz="1300" b="1" dirty="0" smtClean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82" marR="181982" marT="68588" marB="6858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196"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82" marR="181982" marT="68588" marB="6858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82" marR="181982" marT="68588" marB="6858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82" marR="181982" marT="68588" marB="6858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.)</a:t>
                      </a: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(%)</a:t>
                      </a: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35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Biaya</a:t>
                      </a: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Pegawai</a:t>
                      </a: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BLUD</a:t>
                      </a: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6.500.000.000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406.270.000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6,25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35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Biaya</a:t>
                      </a: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Barang</a:t>
                      </a:r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dan</a:t>
                      </a:r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Jasa</a:t>
                      </a:r>
                      <a:r>
                        <a:rPr lang="en-US" sz="1300" b="1" baseline="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BLUD</a:t>
                      </a:r>
                      <a:endParaRPr lang="en-US" sz="1300" b="1" dirty="0" smtClean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28.500.000.000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1.265.412.906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4,44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35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Biaya</a:t>
                      </a:r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Modal</a:t>
                      </a: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1.500.000.000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3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2740" marR="182740" marT="65286" marB="65286"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107340"/>
      </p:ext>
    </p:extLst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84478" y="5381320"/>
            <a:ext cx="10403683" cy="895896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574" tIns="47287" rIns="94574" bIns="47287" anchor="ctr">
            <a:normAutofit/>
          </a:bodyPr>
          <a:lstStyle/>
          <a:p>
            <a:pPr algn="ctr"/>
            <a:endParaRPr lang="en-US" sz="1004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5329" y="2093873"/>
            <a:ext cx="11321979" cy="2720160"/>
            <a:chOff x="3380509" y="1219200"/>
            <a:chExt cx="6160656" cy="1348510"/>
          </a:xfrm>
        </p:grpSpPr>
        <p:sp>
          <p:nvSpPr>
            <p:cNvPr id="52" name="Freeform: Shape 49"/>
            <p:cNvSpPr/>
            <p:nvPr/>
          </p:nvSpPr>
          <p:spPr>
            <a:xfrm rot="158526">
              <a:off x="4441853" y="1620172"/>
              <a:ext cx="4258374" cy="674255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3" name="Freeform: Shape 43"/>
            <p:cNvSpPr/>
            <p:nvPr/>
          </p:nvSpPr>
          <p:spPr>
            <a:xfrm flipV="1">
              <a:off x="6280728" y="1385454"/>
              <a:ext cx="3260437" cy="1006764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4" name="Freeform: Shape 46"/>
            <p:cNvSpPr/>
            <p:nvPr/>
          </p:nvSpPr>
          <p:spPr>
            <a:xfrm flipV="1">
              <a:off x="4479465" y="1385454"/>
              <a:ext cx="1949046" cy="1006764"/>
            </a:xfrm>
            <a:custGeom>
              <a:avLst/>
              <a:gdLst>
                <a:gd name="connsiteX0" fmla="*/ 0 w 1348509"/>
                <a:gd name="connsiteY0" fmla="*/ 1004502 h 1004502"/>
                <a:gd name="connsiteX1" fmla="*/ 1348509 w 1348509"/>
                <a:gd name="connsiteY1" fmla="*/ 1004502 h 1004502"/>
                <a:gd name="connsiteX2" fmla="*/ 1348509 w 1348509"/>
                <a:gd name="connsiteY2" fmla="*/ 0 h 1004502"/>
                <a:gd name="connsiteX3" fmla="*/ 0 w 1348509"/>
                <a:gd name="connsiteY3" fmla="*/ 0 h 100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8509" h="1004502">
                  <a:moveTo>
                    <a:pt x="0" y="1004502"/>
                  </a:moveTo>
                  <a:lnTo>
                    <a:pt x="1348509" y="1004502"/>
                  </a:lnTo>
                  <a:lnTo>
                    <a:pt x="13485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0509" y="1902691"/>
              <a:ext cx="1348509" cy="6650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80509" y="1219200"/>
              <a:ext cx="1348509" cy="6927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7" name="Frame 56"/>
            <p:cNvSpPr/>
            <p:nvPr/>
          </p:nvSpPr>
          <p:spPr>
            <a:xfrm>
              <a:off x="3380509" y="1219200"/>
              <a:ext cx="1348509" cy="1348509"/>
            </a:xfrm>
            <a:prstGeom prst="fram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508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821" tIns="45911" rIns="91821" bIns="4591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8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22371" y="1604405"/>
              <a:ext cx="100937" cy="45964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en-US" sz="5423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29007" y="1781667"/>
              <a:ext cx="3835387" cy="1991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lvl="0" algn="ctr"/>
              <a:endParaRPr lang="en-US" sz="2008" b="1" dirty="0">
                <a:solidFill>
                  <a:schemeClr val="tx2"/>
                </a:solidFill>
                <a:latin typeface="Lucida Sans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348612" y="2963988"/>
            <a:ext cx="7170040" cy="831382"/>
          </a:xfrm>
          <a:prstGeom prst="rect">
            <a:avLst/>
          </a:prstGeom>
          <a:noFill/>
        </p:spPr>
        <p:txBody>
          <a:bodyPr wrap="none" lIns="91821" tIns="45911" rIns="91821" bIns="4591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  <a:solidFill>
                  <a:schemeClr val="accent1">
                    <a:lumMod val="50000"/>
                  </a:schemeClr>
                </a:solidFill>
              </a:rPr>
              <a:t>KINERJA PENDAPATAN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29" y="2533849"/>
            <a:ext cx="918211" cy="918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298" y="3452060"/>
            <a:ext cx="1122276" cy="112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183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72413" y="344658"/>
            <a:ext cx="5718885" cy="693746"/>
            <a:chOff x="305272" y="201216"/>
            <a:chExt cx="6264696" cy="1167820"/>
          </a:xfrm>
        </p:grpSpPr>
        <p:sp>
          <p:nvSpPr>
            <p:cNvPr id="31" name="Freeform: Shape 70"/>
            <p:cNvSpPr/>
            <p:nvPr/>
          </p:nvSpPr>
          <p:spPr>
            <a:xfrm rot="158526">
              <a:off x="1542319" y="523832"/>
              <a:ext cx="4141527" cy="655754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34" name="Freeform: Shape 71"/>
            <p:cNvSpPr/>
            <p:nvPr/>
          </p:nvSpPr>
          <p:spPr>
            <a:xfrm flipV="1">
              <a:off x="1454779" y="295554"/>
              <a:ext cx="5115189" cy="979139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6" name="Frame 15"/>
            <p:cNvSpPr/>
            <p:nvPr/>
          </p:nvSpPr>
          <p:spPr>
            <a:xfrm>
              <a:off x="305272" y="201216"/>
              <a:ext cx="1224135" cy="1167820"/>
            </a:xfrm>
            <a:prstGeom prst="fram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1198" tIns="30599" rIns="61198" bIns="305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5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001" y="239290"/>
              <a:ext cx="784675" cy="10916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14" b="1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48009" y="477963"/>
              <a:ext cx="4498369" cy="71033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42" b="1" dirty="0">
                  <a:solidFill>
                    <a:schemeClr val="tx2"/>
                  </a:solidFill>
                </a:rPr>
                <a:t>REALISASI PENDAPATAN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3871729230"/>
              </p:ext>
            </p:extLst>
          </p:nvPr>
        </p:nvGraphicFramePr>
        <p:xfrm>
          <a:off x="258704" y="1412776"/>
          <a:ext cx="3916960" cy="189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91893958"/>
              </p:ext>
            </p:extLst>
          </p:nvPr>
        </p:nvGraphicFramePr>
        <p:xfrm>
          <a:off x="272413" y="2564904"/>
          <a:ext cx="3916960" cy="189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289434159"/>
              </p:ext>
            </p:extLst>
          </p:nvPr>
        </p:nvGraphicFramePr>
        <p:xfrm>
          <a:off x="272237" y="3671292"/>
          <a:ext cx="3916960" cy="189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364598" y="1700808"/>
            <a:ext cx="8475123" cy="4610169"/>
            <a:chOff x="3545632" y="1785392"/>
            <a:chExt cx="10033848" cy="5343898"/>
          </a:xfrm>
        </p:grpSpPr>
        <p:grpSp>
          <p:nvGrpSpPr>
            <p:cNvPr id="8" name="Group 7"/>
            <p:cNvGrpSpPr/>
            <p:nvPr/>
          </p:nvGrpSpPr>
          <p:grpSpPr>
            <a:xfrm>
              <a:off x="3545632" y="1785392"/>
              <a:ext cx="10033848" cy="4464496"/>
              <a:chOff x="3545632" y="2289448"/>
              <a:chExt cx="10033848" cy="4464496"/>
            </a:xfrm>
          </p:grpSpPr>
          <p:graphicFrame>
            <p:nvGraphicFramePr>
              <p:cNvPr id="21" name="Chart 20"/>
              <p:cNvGraphicFramePr/>
              <p:nvPr>
                <p:extLst>
                  <p:ext uri="{D42A27DB-BD31-4B8C-83A1-F6EECF244321}">
                    <p14:modId xmlns:p14="http://schemas.microsoft.com/office/powerpoint/2010/main" val="91285561"/>
                  </p:ext>
                </p:extLst>
              </p:nvPr>
            </p:nvGraphicFramePr>
            <p:xfrm>
              <a:off x="3545632" y="2289448"/>
              <a:ext cx="3460649" cy="44644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8"/>
              </a:graphicData>
            </a:graphic>
          </p:graphicFrame>
          <p:graphicFrame>
            <p:nvGraphicFramePr>
              <p:cNvPr id="22" name="Chart 21"/>
              <p:cNvGraphicFramePr/>
              <p:nvPr>
                <p:extLst>
                  <p:ext uri="{D42A27DB-BD31-4B8C-83A1-F6EECF244321}">
                    <p14:modId xmlns:p14="http://schemas.microsoft.com/office/powerpoint/2010/main" val="3014610669"/>
                  </p:ext>
                </p:extLst>
              </p:nvPr>
            </p:nvGraphicFramePr>
            <p:xfrm>
              <a:off x="6930008" y="2289448"/>
              <a:ext cx="3460649" cy="44644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9"/>
              </a:graphicData>
            </a:graphic>
          </p:graphicFrame>
          <p:graphicFrame>
            <p:nvGraphicFramePr>
              <p:cNvPr id="23" name="Chart 22"/>
              <p:cNvGraphicFramePr/>
              <p:nvPr>
                <p:extLst>
                  <p:ext uri="{D42A27DB-BD31-4B8C-83A1-F6EECF244321}">
                    <p14:modId xmlns:p14="http://schemas.microsoft.com/office/powerpoint/2010/main" val="2581164201"/>
                  </p:ext>
                </p:extLst>
              </p:nvPr>
            </p:nvGraphicFramePr>
            <p:xfrm>
              <a:off x="10118831" y="2289448"/>
              <a:ext cx="3460649" cy="44644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0"/>
              </a:graphicData>
            </a:graphic>
          </p:graphicFrame>
        </p:grpSp>
        <p:sp>
          <p:nvSpPr>
            <p:cNvPr id="9" name="Oval 8"/>
            <p:cNvSpPr/>
            <p:nvPr/>
          </p:nvSpPr>
          <p:spPr>
            <a:xfrm>
              <a:off x="4323352" y="6188435"/>
              <a:ext cx="1166496" cy="8640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6" b="1" dirty="0" smtClean="0">
                  <a:latin typeface="Agency FB" pitchFamily="34" charset="0"/>
                </a:rPr>
                <a:t>2,75%</a:t>
              </a:r>
              <a:endParaRPr lang="en-US" sz="1606" b="1" dirty="0">
                <a:latin typeface="Agency FB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650088" y="6234697"/>
              <a:ext cx="1166496" cy="8640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6" b="1" dirty="0" smtClean="0">
                  <a:latin typeface="Agency FB" pitchFamily="34" charset="0"/>
                </a:rPr>
                <a:t>18,60%</a:t>
              </a:r>
              <a:endParaRPr lang="en-US" sz="1606" b="1" dirty="0">
                <a:latin typeface="Agency FB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0746432" y="6265194"/>
              <a:ext cx="1166496" cy="8640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6" b="1" dirty="0" smtClean="0">
                  <a:latin typeface="Agency FB" pitchFamily="34" charset="0"/>
                </a:rPr>
                <a:t>3,85%</a:t>
              </a:r>
              <a:endParaRPr lang="en-US" sz="1606" b="1" dirty="0">
                <a:latin typeface="Agency FB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5431476"/>
      </p:ext>
    </p:extLst>
  </p:cSld>
  <p:clrMapOvr>
    <a:masterClrMapping/>
  </p:clrMapOvr>
  <p:transition advTm="1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84478" y="5381320"/>
            <a:ext cx="10403683" cy="895896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574" tIns="47287" rIns="94574" bIns="47287" anchor="ctr">
            <a:normAutofit/>
          </a:bodyPr>
          <a:lstStyle/>
          <a:p>
            <a:pPr algn="ctr"/>
            <a:endParaRPr lang="en-US" sz="1004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5329" y="2444139"/>
            <a:ext cx="11321979" cy="2720160"/>
            <a:chOff x="3380509" y="1219200"/>
            <a:chExt cx="6160656" cy="1348510"/>
          </a:xfrm>
        </p:grpSpPr>
        <p:sp>
          <p:nvSpPr>
            <p:cNvPr id="52" name="Freeform: Shape 49"/>
            <p:cNvSpPr/>
            <p:nvPr/>
          </p:nvSpPr>
          <p:spPr>
            <a:xfrm rot="158526">
              <a:off x="4441853" y="1620172"/>
              <a:ext cx="4258374" cy="674255"/>
            </a:xfrm>
            <a:custGeom>
              <a:avLst/>
              <a:gdLst>
                <a:gd name="connsiteX0" fmla="*/ 0 w 4258374"/>
                <a:gd name="connsiteY0" fmla="*/ 0 h 674255"/>
                <a:gd name="connsiteX1" fmla="*/ 4258374 w 4258374"/>
                <a:gd name="connsiteY1" fmla="*/ 0 h 674255"/>
                <a:gd name="connsiteX2" fmla="*/ 4258374 w 4258374"/>
                <a:gd name="connsiteY2" fmla="*/ 196321 h 674255"/>
                <a:gd name="connsiteX3" fmla="*/ 3938879 w 4258374"/>
                <a:gd name="connsiteY3" fmla="*/ 674255 h 674255"/>
                <a:gd name="connsiteX4" fmla="*/ 0 w 4258374"/>
                <a:gd name="connsiteY4" fmla="*/ 674255 h 6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8374" h="674255">
                  <a:moveTo>
                    <a:pt x="0" y="0"/>
                  </a:moveTo>
                  <a:lnTo>
                    <a:pt x="4258374" y="0"/>
                  </a:lnTo>
                  <a:lnTo>
                    <a:pt x="4258374" y="196321"/>
                  </a:lnTo>
                  <a:lnTo>
                    <a:pt x="3938879" y="674255"/>
                  </a:lnTo>
                  <a:lnTo>
                    <a:pt x="0" y="674255"/>
                  </a:lnTo>
                  <a:close/>
                </a:path>
              </a:pathLst>
            </a:custGeom>
            <a:ln>
              <a:noFill/>
            </a:ln>
            <a:effectLst>
              <a:outerShdw blurRad="317500" dist="3175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3" name="Freeform: Shape 43"/>
            <p:cNvSpPr/>
            <p:nvPr/>
          </p:nvSpPr>
          <p:spPr>
            <a:xfrm flipV="1">
              <a:off x="6280728" y="1385454"/>
              <a:ext cx="3260437" cy="1006764"/>
            </a:xfrm>
            <a:custGeom>
              <a:avLst/>
              <a:gdLst>
                <a:gd name="connsiteX0" fmla="*/ 2521527 w 3260437"/>
                <a:gd name="connsiteY0" fmla="*/ 1027545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  <a:gd name="connsiteX0" fmla="*/ 2521527 w 3260437"/>
                <a:gd name="connsiteY0" fmla="*/ 1027543 h 1027545"/>
                <a:gd name="connsiteX1" fmla="*/ 3260437 w 3260437"/>
                <a:gd name="connsiteY1" fmla="*/ 1027545 h 1027545"/>
                <a:gd name="connsiteX2" fmla="*/ 2521527 w 3260437"/>
                <a:gd name="connsiteY2" fmla="*/ 0 h 1027545"/>
                <a:gd name="connsiteX3" fmla="*/ 2521527 w 3260437"/>
                <a:gd name="connsiteY3" fmla="*/ 2306 h 1027545"/>
                <a:gd name="connsiteX4" fmla="*/ 0 w 3260437"/>
                <a:gd name="connsiteY4" fmla="*/ 2306 h 1027545"/>
                <a:gd name="connsiteX5" fmla="*/ 0 w 3260437"/>
                <a:gd name="connsiteY5" fmla="*/ 1027543 h 1027545"/>
                <a:gd name="connsiteX6" fmla="*/ 2521527 w 3260437"/>
                <a:gd name="connsiteY6" fmla="*/ 1027543 h 10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437" h="1027545">
                  <a:moveTo>
                    <a:pt x="2521527" y="1027543"/>
                  </a:moveTo>
                  <a:lnTo>
                    <a:pt x="3260437" y="1027545"/>
                  </a:lnTo>
                  <a:lnTo>
                    <a:pt x="2521527" y="0"/>
                  </a:lnTo>
                  <a:lnTo>
                    <a:pt x="2521527" y="2306"/>
                  </a:lnTo>
                  <a:lnTo>
                    <a:pt x="0" y="2306"/>
                  </a:lnTo>
                  <a:lnTo>
                    <a:pt x="0" y="1027543"/>
                  </a:lnTo>
                  <a:lnTo>
                    <a:pt x="2521527" y="102754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4" name="Freeform: Shape 46"/>
            <p:cNvSpPr/>
            <p:nvPr/>
          </p:nvSpPr>
          <p:spPr>
            <a:xfrm flipV="1">
              <a:off x="4479465" y="1385454"/>
              <a:ext cx="1949046" cy="1006764"/>
            </a:xfrm>
            <a:custGeom>
              <a:avLst/>
              <a:gdLst>
                <a:gd name="connsiteX0" fmla="*/ 0 w 1348509"/>
                <a:gd name="connsiteY0" fmla="*/ 1004502 h 1004502"/>
                <a:gd name="connsiteX1" fmla="*/ 1348509 w 1348509"/>
                <a:gd name="connsiteY1" fmla="*/ 1004502 h 1004502"/>
                <a:gd name="connsiteX2" fmla="*/ 1348509 w 1348509"/>
                <a:gd name="connsiteY2" fmla="*/ 0 h 1004502"/>
                <a:gd name="connsiteX3" fmla="*/ 0 w 1348509"/>
                <a:gd name="connsiteY3" fmla="*/ 0 h 100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8509" h="1004502">
                  <a:moveTo>
                    <a:pt x="0" y="1004502"/>
                  </a:moveTo>
                  <a:lnTo>
                    <a:pt x="1348509" y="1004502"/>
                  </a:lnTo>
                  <a:lnTo>
                    <a:pt x="13485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0509" y="1902691"/>
              <a:ext cx="1348509" cy="6650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80509" y="1219200"/>
              <a:ext cx="1348509" cy="6927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8"/>
            </a:p>
          </p:txBody>
        </p:sp>
        <p:sp>
          <p:nvSpPr>
            <p:cNvPr id="57" name="Frame 56"/>
            <p:cNvSpPr/>
            <p:nvPr/>
          </p:nvSpPr>
          <p:spPr>
            <a:xfrm>
              <a:off x="3380509" y="1219200"/>
              <a:ext cx="1348509" cy="1348509"/>
            </a:xfrm>
            <a:prstGeom prst="frame">
              <a:avLst/>
            </a:prstGeom>
            <a:solidFill>
              <a:schemeClr val="bg1"/>
            </a:solidFill>
            <a:ln>
              <a:noFill/>
            </a:ln>
            <a:effectLst>
              <a:outerShdw blurRad="317500" dist="508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821" tIns="45911" rIns="91821" bIns="4591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8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22371" y="1604405"/>
              <a:ext cx="100937" cy="45964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en-US" sz="5423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29007" y="1781667"/>
              <a:ext cx="3835387" cy="1991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lvl="0" algn="ctr"/>
              <a:endParaRPr lang="en-US" sz="2008" b="1" dirty="0">
                <a:solidFill>
                  <a:schemeClr val="tx2"/>
                </a:solidFill>
                <a:latin typeface="Lucida Sans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558139" y="3316026"/>
            <a:ext cx="6874638" cy="930720"/>
          </a:xfrm>
          <a:prstGeom prst="rect">
            <a:avLst/>
          </a:prstGeom>
          <a:noFill/>
        </p:spPr>
        <p:txBody>
          <a:bodyPr wrap="none" lIns="91821" tIns="45911" rIns="91821" bIns="4591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23" b="1" dirty="0">
                <a:ln w="50800"/>
                <a:solidFill>
                  <a:schemeClr val="accent1">
                    <a:lumMod val="50000"/>
                  </a:schemeClr>
                </a:solidFill>
              </a:rPr>
              <a:t>KINERJA PELAYANAN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456" y="2754011"/>
            <a:ext cx="948956" cy="94895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229361" y="3994928"/>
            <a:ext cx="1151147" cy="651194"/>
            <a:chOff x="5266968" y="2929613"/>
            <a:chExt cx="1616162" cy="99459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6968" y="2929613"/>
              <a:ext cx="928986" cy="99459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545" y="2981648"/>
              <a:ext cx="939585" cy="942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116632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Serenity_16x9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2801109.potx" id="{B47C65E8-9F73-4C4F-A3C2-84725F71438E}" vid="{CFC30A9F-F7E5-41F4-B6B7-D2E5B79E3B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5798</TotalTime>
  <Words>3730</Words>
  <Application>Microsoft Office PowerPoint</Application>
  <PresentationFormat>Custom</PresentationFormat>
  <Paragraphs>1872</Paragraphs>
  <Slides>39</Slides>
  <Notes>31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Theme3</vt:lpstr>
      <vt:lpstr>LAPORAN KINERJA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WILAYAH CAKUPAN SURAKARTA &amp; JAWA TENGAH</vt:lpstr>
      <vt:lpstr>PowerPoint Presentation</vt:lpstr>
      <vt:lpstr>DATA WILAYAH CAKUPAN SURAKARTA &amp; JAWA TENGAH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418</cp:revision>
  <cp:lastPrinted>2019-02-28T02:21:03Z</cp:lastPrinted>
  <dcterms:created xsi:type="dcterms:W3CDTF">2017-07-26T01:43:47Z</dcterms:created>
  <dcterms:modified xsi:type="dcterms:W3CDTF">2019-03-01T06:14:55Z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877977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